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320" r:id="rId3"/>
    <p:sldId id="321" r:id="rId4"/>
    <p:sldId id="322" r:id="rId5"/>
    <p:sldId id="323" r:id="rId6"/>
    <p:sldId id="263" r:id="rId7"/>
    <p:sldId id="264" r:id="rId8"/>
    <p:sldId id="265" r:id="rId9"/>
    <p:sldId id="266" r:id="rId10"/>
    <p:sldId id="267" r:id="rId11"/>
    <p:sldId id="317" r:id="rId12"/>
    <p:sldId id="269" r:id="rId13"/>
    <p:sldId id="270" r:id="rId14"/>
    <p:sldId id="318" r:id="rId15"/>
    <p:sldId id="275" r:id="rId16"/>
    <p:sldId id="276" r:id="rId17"/>
    <p:sldId id="277" r:id="rId18"/>
    <p:sldId id="316" r:id="rId19"/>
    <p:sldId id="324" r:id="rId20"/>
    <p:sldId id="308" r:id="rId21"/>
    <p:sldId id="310" r:id="rId22"/>
    <p:sldId id="31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70EA9F-C7F6-4569-8B6F-E2E56A632E41}" type="datetimeFigureOut">
              <a:rPr lang="en-US"/>
              <a:pPr>
                <a:defRPr/>
              </a:pPr>
              <a:t>3/17/10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2C8CCC-8EA4-4049-BE49-D59190884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084E0-3BDF-4501-ACF7-3374EC2C43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3B1DA-94A8-4FDD-93E5-83C01D37AB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51822-6CB3-4FF2-8FCF-C3209DCB2A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8AD2F-50EE-4AA3-B8B1-496E9B2CC8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4BB23-FA72-470E-9D18-B0E033D704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CD259-558B-4E71-9F64-3FC54C0AD0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81D96-7938-4133-AB63-1846139176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4B483-6681-4521-B3DB-BB0BBA3D0E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8A309-7930-4B6D-BB19-8A6D298B38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33178-23F4-4DBC-9C92-2613403C0C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FA1E2-CF8E-4CC7-AB1A-ACA97C9C9E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7AADD-7192-4EA4-9F5F-B9DCE7DE1E42}" type="slidenum">
              <a:rPr lang="en-US"/>
              <a:pPr/>
              <a:t>14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D185-E7B2-4406-B540-1FD90939A8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276CE8D-5BBB-4758-8398-136047E24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B128-1158-492F-9765-9D92A53E8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E4BD-7C69-402D-BD08-2D3D85F12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F515-1A72-44E6-9424-F8DFA052F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3F43-137A-48C8-9CA9-89FDC482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774994-FABE-4035-88E3-A753A725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E08D-9EC6-4456-BAA3-1B68755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C0BCC77-2CCC-4884-A4D9-2CF7819A9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F450-DD51-4E81-9C95-3CEE1D00A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EF82C1-4F24-41C4-9E1F-1D00038AB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7F45D69-79A7-4E0F-B8D3-D2197A7B3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F85C-2DA7-476B-BA58-3A6CAD987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F81DDD-9526-4959-829F-B2151C0D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09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AB262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pages%5CflickrLC.htm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rysclipart.com/barrysclipart.com/showphoto.php?photo=27405&amp;size=big&amp;papass=&amp;sort=1&amp;thecat=174" TargetMode="External"/><Relationship Id="rId4" Type="http://schemas.openxmlformats.org/officeDocument/2006/relationships/image" Target="../media/image10.jpeg"/><Relationship Id="rId5" Type="http://schemas.openxmlformats.org/officeDocument/2006/relationships/hyperlink" Target="http://www.barrysclipart.com/barrysclipart.com/showphoto.php?photo=28864&amp;size=big&amp;papass=&amp;sort=1&amp;thecat=998" TargetMode="External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rysclipart.com/barrysclipart.com/showphoto.php?photo=27405&amp;size=big&amp;papass=&amp;sort=1&amp;thecat=174" TargetMode="External"/><Relationship Id="rId4" Type="http://schemas.openxmlformats.org/officeDocument/2006/relationships/image" Target="../media/image10.jpeg"/><Relationship Id="rId5" Type="http://schemas.openxmlformats.org/officeDocument/2006/relationships/hyperlink" Target="http://www.barrysclipart.com/barrysclipart.com/showphoto.php?photo=28864&amp;size=big&amp;papass=&amp;sort=1&amp;thecat=998" TargetMode="External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nzanarBaseballMODS.xml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pages%5CnativeLC.htm" TargetMode="Externa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lib.indiana.edu/~jenlrile/presentations/vra2010/rileyVRA2010.pptx" TargetMode="External"/><Relationship Id="rId3" Type="http://schemas.openxmlformats.org/officeDocument/2006/relationships/hyperlink" Target="http://firstmonday.org/htbin/cgiwrap/bin/ojs/index.php/fm/article/view/1386/130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pages%5CashoLC.htm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pages%5CoaisterLC.htm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Jenn Riley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Metadata Librarian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Indiana University Digital Library Program</a:t>
            </a:r>
            <a:endParaRPr lang="en-US" dirty="0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Shareable Metadata for Visual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Why Share?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Sharing benefits users</a:t>
            </a:r>
          </a:p>
          <a:p>
            <a:pPr lvl="1" eaLnBrk="1" hangingPunct="1"/>
            <a:r>
              <a:rPr lang="en-US" dirty="0" smtClean="0"/>
              <a:t>One-stop searching (maybe)</a:t>
            </a:r>
          </a:p>
          <a:p>
            <a:pPr lvl="1" eaLnBrk="1" hangingPunct="1"/>
            <a:r>
              <a:rPr lang="en-US" dirty="0" smtClean="0"/>
              <a:t>Ability to create customized searches of specific domains</a:t>
            </a:r>
          </a:p>
          <a:p>
            <a:pPr lvl="1" eaLnBrk="1" hangingPunct="1"/>
            <a:r>
              <a:rPr lang="en-US" dirty="0" smtClean="0"/>
              <a:t>Brings together distributed collections</a:t>
            </a:r>
          </a:p>
          <a:p>
            <a:pPr eaLnBrk="1" hangingPunct="1"/>
            <a:r>
              <a:rPr lang="en-US" dirty="0" smtClean="0"/>
              <a:t>Sharing benefits your institution</a:t>
            </a:r>
          </a:p>
          <a:p>
            <a:pPr lvl="1" eaLnBrk="1" hangingPunct="1"/>
            <a:r>
              <a:rPr lang="en-US" dirty="0" smtClean="0"/>
              <a:t>Increases exposure of collections</a:t>
            </a:r>
          </a:p>
          <a:p>
            <a:pPr lvl="1" eaLnBrk="1" hangingPunct="1"/>
            <a:r>
              <a:rPr lang="en-US" dirty="0" smtClean="0"/>
              <a:t>Broadens user base</a:t>
            </a:r>
          </a:p>
          <a:p>
            <a:pPr lvl="1" eaLnBrk="1" hangingPunct="1"/>
            <a:r>
              <a:rPr lang="en-US" dirty="0" smtClean="0"/>
              <a:t>Potentially adds collaboration opportunities</a:t>
            </a:r>
          </a:p>
          <a:p>
            <a:pPr lvl="1" eaLnBrk="1" hangingPunct="1"/>
            <a:r>
              <a:rPr lang="en-US" dirty="0" smtClean="0"/>
              <a:t>We can no longer assume that users will come through the front door—sharing metadata gets us “in the flow”</a:t>
            </a:r>
          </a:p>
          <a:p>
            <a:pPr eaLnBrk="1" hangingPunct="1"/>
            <a:r>
              <a:rPr lang="en-US" dirty="0" smtClean="0"/>
              <a:t>Thinking about sharing now will help your future system migration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Sharing allows our users to help 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pic>
        <p:nvPicPr>
          <p:cNvPr id="7" name="Content Placeholder 6" descr="flickrLC.png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958790"/>
            <a:ext cx="5960166" cy="5867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AB2627"/>
                </a:solidFill>
              </a:rPr>
              <a:t>Sharing metadata: Federated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467600" cy="762000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The distributed databases are searched directly.</a:t>
            </a:r>
          </a:p>
        </p:txBody>
      </p:sp>
      <p:pic>
        <p:nvPicPr>
          <p:cNvPr id="25604" name="Picture 4" descr="1systemblock22-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5146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systemblock22-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1systemblock22-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8006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1man82-me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200400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3733800" y="3048000"/>
            <a:ext cx="2590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3886200" y="36576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3886200" y="3733800"/>
            <a:ext cx="2438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419600" y="2743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Mill?</a:t>
            </a:r>
          </a:p>
        </p:txBody>
      </p:sp>
      <p:pic>
        <p:nvPicPr>
          <p:cNvPr id="25612" name="Picture 12" descr="_p3kudfe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667000"/>
            <a:ext cx="53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1828800" y="2438400"/>
            <a:ext cx="914400" cy="914400"/>
            <a:chOff x="3696" y="2976"/>
            <a:chExt cx="576" cy="816"/>
          </a:xfrm>
        </p:grpSpPr>
        <p:sp>
          <p:nvSpPr>
            <p:cNvPr id="25626" name="AutoShape 14"/>
            <p:cNvSpPr>
              <a:spLocks noChangeArrowheads="1"/>
            </p:cNvSpPr>
            <p:nvPr/>
          </p:nvSpPr>
          <p:spPr bwMode="auto">
            <a:xfrm>
              <a:off x="3696" y="2976"/>
              <a:ext cx="576" cy="81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5627" name="Rectangle 15"/>
            <p:cNvSpPr>
              <a:spLocks noChangeArrowheads="1"/>
            </p:cNvSpPr>
            <p:nvPr/>
          </p:nvSpPr>
          <p:spPr bwMode="auto">
            <a:xfrm>
              <a:off x="3696" y="3024"/>
              <a:ext cx="57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ahoma" pitchFamily="34" charset="0"/>
                </a:rPr>
                <a:t>&lt;title&gt;My resource&lt;/title&gt;</a:t>
              </a:r>
              <a:br>
                <a:rPr lang="en-US" sz="1200">
                  <a:latin typeface="Tahoma" pitchFamily="34" charset="0"/>
                </a:rPr>
              </a:br>
              <a:r>
                <a:rPr lang="en-US" sz="1200">
                  <a:latin typeface="Tahoma" pitchFamily="34" charset="0"/>
                </a:rPr>
                <a:t>&lt;date&gt;04</a:t>
              </a:r>
            </a:p>
          </p:txBody>
        </p:sp>
      </p:grpSp>
      <p:pic>
        <p:nvPicPr>
          <p:cNvPr id="25614" name="Picture 16" descr="_p3kudfe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886200"/>
            <a:ext cx="53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5" name="Group 17"/>
          <p:cNvGrpSpPr>
            <a:grpSpLocks/>
          </p:cNvGrpSpPr>
          <p:nvPr/>
        </p:nvGrpSpPr>
        <p:grpSpPr bwMode="auto">
          <a:xfrm>
            <a:off x="1828800" y="3657600"/>
            <a:ext cx="914400" cy="914400"/>
            <a:chOff x="3696" y="2976"/>
            <a:chExt cx="576" cy="816"/>
          </a:xfrm>
        </p:grpSpPr>
        <p:sp>
          <p:nvSpPr>
            <p:cNvPr id="25624" name="AutoShape 18"/>
            <p:cNvSpPr>
              <a:spLocks noChangeArrowheads="1"/>
            </p:cNvSpPr>
            <p:nvPr/>
          </p:nvSpPr>
          <p:spPr bwMode="auto">
            <a:xfrm>
              <a:off x="3696" y="2976"/>
              <a:ext cx="576" cy="81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3696" y="3024"/>
              <a:ext cx="57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ahoma" pitchFamily="34" charset="0"/>
                </a:rPr>
                <a:t>&lt;title&gt;My resource&lt;/title&gt;</a:t>
              </a:r>
              <a:br>
                <a:rPr lang="en-US" sz="1200">
                  <a:latin typeface="Tahoma" pitchFamily="34" charset="0"/>
                </a:rPr>
              </a:br>
              <a:r>
                <a:rPr lang="en-US" sz="1200">
                  <a:latin typeface="Tahoma" pitchFamily="34" charset="0"/>
                </a:rPr>
                <a:t>&lt;date&gt;04</a:t>
              </a:r>
            </a:p>
          </p:txBody>
        </p:sp>
      </p:grpSp>
      <p:pic>
        <p:nvPicPr>
          <p:cNvPr id="25616" name="Picture 20" descr="_p3kudfe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105400"/>
            <a:ext cx="53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7" name="Group 21"/>
          <p:cNvGrpSpPr>
            <a:grpSpLocks/>
          </p:cNvGrpSpPr>
          <p:nvPr/>
        </p:nvGrpSpPr>
        <p:grpSpPr bwMode="auto">
          <a:xfrm>
            <a:off x="1828800" y="4876800"/>
            <a:ext cx="914400" cy="914400"/>
            <a:chOff x="3696" y="2976"/>
            <a:chExt cx="576" cy="816"/>
          </a:xfrm>
        </p:grpSpPr>
        <p:sp>
          <p:nvSpPr>
            <p:cNvPr id="25622" name="AutoShape 22"/>
            <p:cNvSpPr>
              <a:spLocks noChangeArrowheads="1"/>
            </p:cNvSpPr>
            <p:nvPr/>
          </p:nvSpPr>
          <p:spPr bwMode="auto">
            <a:xfrm>
              <a:off x="3696" y="2976"/>
              <a:ext cx="576" cy="81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3696" y="3024"/>
              <a:ext cx="57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ahoma" pitchFamily="34" charset="0"/>
                </a:rPr>
                <a:t>&lt;title&gt;My resource&lt;/title&gt;</a:t>
              </a:r>
              <a:br>
                <a:rPr lang="en-US" sz="1200">
                  <a:latin typeface="Tahoma" pitchFamily="34" charset="0"/>
                </a:rPr>
              </a:br>
              <a:r>
                <a:rPr lang="en-US" sz="1200">
                  <a:latin typeface="Tahoma" pitchFamily="34" charset="0"/>
                </a:rPr>
                <a:t>&lt;date&gt;04</a:t>
              </a:r>
            </a:p>
          </p:txBody>
        </p:sp>
      </p:grpSp>
      <p:sp>
        <p:nvSpPr>
          <p:cNvPr id="25618" name="Text Box 24"/>
          <p:cNvSpPr txBox="1">
            <a:spLocks noChangeArrowheads="1"/>
          </p:cNvSpPr>
          <p:nvPr/>
        </p:nvSpPr>
        <p:spPr bwMode="auto">
          <a:xfrm>
            <a:off x="6553200" y="51562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For Example: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Z39.50, SRU</a:t>
            </a:r>
          </a:p>
        </p:txBody>
      </p:sp>
      <p:cxnSp>
        <p:nvCxnSpPr>
          <p:cNvPr id="25619" name="AutoShape 25"/>
          <p:cNvCxnSpPr>
            <a:cxnSpLocks noChangeShapeType="1"/>
          </p:cNvCxnSpPr>
          <p:nvPr/>
        </p:nvCxnSpPr>
        <p:spPr bwMode="auto">
          <a:xfrm rot="10800000" flipV="1">
            <a:off x="4038600" y="4572000"/>
            <a:ext cx="2895600" cy="990600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6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AB2627"/>
                </a:solidFill>
              </a:rPr>
              <a:t>Sharing metadata: Data aggregation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83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smtClean="0"/>
              <a:t>The user searches a pre-aggregated database of metadata from diverse sources.</a:t>
            </a:r>
          </a:p>
        </p:txBody>
      </p:sp>
      <p:pic>
        <p:nvPicPr>
          <p:cNvPr id="26628" name="Picture 4" descr="1systemblock22-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systemblock22-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814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1systemblock22-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8006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1man82-me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895600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5486400" y="3352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2362200" y="35052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286000" y="3886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638800" y="2819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Mill?</a:t>
            </a:r>
          </a:p>
        </p:txBody>
      </p:sp>
      <p:pic>
        <p:nvPicPr>
          <p:cNvPr id="26636" name="Picture 12" descr="1systemblock22-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146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362200" y="3048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638" name="Picture 14" descr="_p3kudfe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667000"/>
            <a:ext cx="53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2362200" y="3200400"/>
            <a:ext cx="914400" cy="914400"/>
            <a:chOff x="3696" y="2976"/>
            <a:chExt cx="576" cy="816"/>
          </a:xfrm>
        </p:grpSpPr>
        <p:sp>
          <p:nvSpPr>
            <p:cNvPr id="26646" name="AutoShape 16"/>
            <p:cNvSpPr>
              <a:spLocks noChangeArrowheads="1"/>
            </p:cNvSpPr>
            <p:nvPr/>
          </p:nvSpPr>
          <p:spPr bwMode="auto">
            <a:xfrm>
              <a:off x="3696" y="2976"/>
              <a:ext cx="576" cy="81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6647" name="Rectangle 17"/>
            <p:cNvSpPr>
              <a:spLocks noChangeArrowheads="1"/>
            </p:cNvSpPr>
            <p:nvPr/>
          </p:nvSpPr>
          <p:spPr bwMode="auto">
            <a:xfrm>
              <a:off x="3696" y="3024"/>
              <a:ext cx="57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ahoma" pitchFamily="34" charset="0"/>
                </a:rPr>
                <a:t>&lt;title&gt;My resource&lt;/title&gt;</a:t>
              </a:r>
              <a:br>
                <a:rPr lang="en-US" sz="1200">
                  <a:latin typeface="Tahoma" pitchFamily="34" charset="0"/>
                </a:rPr>
              </a:br>
              <a:r>
                <a:rPr lang="en-US" sz="1200">
                  <a:latin typeface="Tahoma" pitchFamily="34" charset="0"/>
                </a:rPr>
                <a:t>&lt;date&gt;04</a:t>
              </a:r>
            </a:p>
          </p:txBody>
        </p:sp>
      </p:grpSp>
      <p:pic>
        <p:nvPicPr>
          <p:cNvPr id="26640" name="Picture 18" descr="_p3kudfe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733800"/>
            <a:ext cx="53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9" descr="_p3kudfe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876800"/>
            <a:ext cx="53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4572000" y="5494338"/>
            <a:ext cx="434340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For Example: Search engines, union catalogs, OAI PMH, RSS</a:t>
            </a:r>
          </a:p>
        </p:txBody>
      </p:sp>
      <p:cxnSp>
        <p:nvCxnSpPr>
          <p:cNvPr id="26643" name="AutoShape 5"/>
          <p:cNvCxnSpPr>
            <a:cxnSpLocks noChangeShapeType="1"/>
          </p:cNvCxnSpPr>
          <p:nvPr/>
        </p:nvCxnSpPr>
        <p:spPr bwMode="auto">
          <a:xfrm rot="5400000">
            <a:off x="4179887" y="2770188"/>
            <a:ext cx="1279525" cy="4152900"/>
          </a:xfrm>
          <a:prstGeom prst="curvedConnector2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2" name="Date Placeholder 2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3/18/2010</a:t>
            </a:r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VRA 2010</a:t>
            </a:r>
            <a:endParaRPr kumimoji="0"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35063"/>
            <a:ext cx="2057400" cy="82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44863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392238"/>
            <a:ext cx="1371600" cy="60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963863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7772400" y="4852988"/>
            <a:ext cx="1219200" cy="590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Collection Registries</a:t>
            </a:r>
          </a:p>
        </p:txBody>
      </p:sp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677863"/>
            <a:ext cx="1371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22" name="Picture 14" descr="goog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87363"/>
            <a:ext cx="1066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3124200" y="982663"/>
            <a:ext cx="10064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/>
              <a:t>?????</a:t>
            </a:r>
          </a:p>
        </p:txBody>
      </p:sp>
      <p:sp>
        <p:nvSpPr>
          <p:cNvPr id="65548" name="Text Box 32"/>
          <p:cNvSpPr txBox="1">
            <a:spLocks noChangeArrowheads="1"/>
          </p:cNvSpPr>
          <p:nvPr/>
        </p:nvSpPr>
        <p:spPr bwMode="auto">
          <a:xfrm>
            <a:off x="2438400" y="5634038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/>
              <a:t>Photograph from Indiana University Charles W.  Cushman  Collection</a:t>
            </a:r>
          </a:p>
        </p:txBody>
      </p:sp>
      <p:pic>
        <p:nvPicPr>
          <p:cNvPr id="94241" name="Picture 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868863"/>
            <a:ext cx="2209800" cy="59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550" name="Picture 36" descr="clow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2125663"/>
            <a:ext cx="2224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245" name="AutoShape 37"/>
          <p:cNvCxnSpPr>
            <a:cxnSpLocks noChangeShapeType="1"/>
          </p:cNvCxnSpPr>
          <p:nvPr/>
        </p:nvCxnSpPr>
        <p:spPr bwMode="auto">
          <a:xfrm rot="10800000" flipV="1">
            <a:off x="2438400" y="3840163"/>
            <a:ext cx="914400" cy="1365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46" name="AutoShape 38"/>
          <p:cNvCxnSpPr>
            <a:cxnSpLocks noChangeShapeType="1"/>
          </p:cNvCxnSpPr>
          <p:nvPr/>
        </p:nvCxnSpPr>
        <p:spPr bwMode="auto">
          <a:xfrm flipH="1" flipV="1">
            <a:off x="2590800" y="3802063"/>
            <a:ext cx="7620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47" name="AutoShape 39"/>
          <p:cNvCxnSpPr>
            <a:cxnSpLocks noChangeShapeType="1"/>
          </p:cNvCxnSpPr>
          <p:nvPr/>
        </p:nvCxnSpPr>
        <p:spPr bwMode="auto">
          <a:xfrm flipH="1" flipV="1">
            <a:off x="2438400" y="1546225"/>
            <a:ext cx="914400" cy="2293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49" name="AutoShape 41"/>
          <p:cNvCxnSpPr>
            <a:cxnSpLocks noChangeShapeType="1"/>
          </p:cNvCxnSpPr>
          <p:nvPr/>
        </p:nvCxnSpPr>
        <p:spPr bwMode="auto">
          <a:xfrm flipV="1">
            <a:off x="6515100" y="1997075"/>
            <a:ext cx="38100" cy="1681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50" name="AutoShape 42"/>
          <p:cNvCxnSpPr>
            <a:cxnSpLocks noChangeShapeType="1"/>
          </p:cNvCxnSpPr>
          <p:nvPr/>
        </p:nvCxnSpPr>
        <p:spPr bwMode="auto">
          <a:xfrm flipH="1" flipV="1">
            <a:off x="5943600" y="938213"/>
            <a:ext cx="766763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51" name="AutoShape 43"/>
          <p:cNvCxnSpPr>
            <a:cxnSpLocks noChangeShapeType="1"/>
          </p:cNvCxnSpPr>
          <p:nvPr/>
        </p:nvCxnSpPr>
        <p:spPr bwMode="auto">
          <a:xfrm flipV="1">
            <a:off x="6710363" y="1066800"/>
            <a:ext cx="83343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52" name="AutoShape 44"/>
          <p:cNvCxnSpPr>
            <a:cxnSpLocks noChangeShapeType="1"/>
          </p:cNvCxnSpPr>
          <p:nvPr/>
        </p:nvCxnSpPr>
        <p:spPr bwMode="auto">
          <a:xfrm flipV="1">
            <a:off x="6515100" y="2430463"/>
            <a:ext cx="1028700" cy="1247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53" name="AutoShape 45"/>
          <p:cNvCxnSpPr>
            <a:cxnSpLocks noChangeShapeType="1"/>
          </p:cNvCxnSpPr>
          <p:nvPr/>
        </p:nvCxnSpPr>
        <p:spPr bwMode="auto">
          <a:xfrm>
            <a:off x="6515100" y="3678238"/>
            <a:ext cx="723900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55" name="AutoShape 47"/>
          <p:cNvCxnSpPr>
            <a:cxnSpLocks noChangeShapeType="1"/>
          </p:cNvCxnSpPr>
          <p:nvPr/>
        </p:nvCxnSpPr>
        <p:spPr bwMode="auto">
          <a:xfrm flipH="1">
            <a:off x="6823075" y="4402138"/>
            <a:ext cx="1135063" cy="619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58" name="AutoShape 50"/>
          <p:cNvCxnSpPr>
            <a:cxnSpLocks noChangeShapeType="1"/>
            <a:endCxn id="94236" idx="2"/>
          </p:cNvCxnSpPr>
          <p:nvPr/>
        </p:nvCxnSpPr>
        <p:spPr bwMode="auto">
          <a:xfrm flipH="1" flipV="1">
            <a:off x="3627438" y="1389063"/>
            <a:ext cx="838200" cy="736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59" name="AutoShape 51"/>
          <p:cNvCxnSpPr>
            <a:cxnSpLocks noChangeShapeType="1"/>
            <a:endCxn id="94216" idx="0"/>
          </p:cNvCxnSpPr>
          <p:nvPr/>
        </p:nvCxnSpPr>
        <p:spPr bwMode="auto">
          <a:xfrm>
            <a:off x="7958138" y="4402138"/>
            <a:ext cx="423862" cy="450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94260" name="Picture 52" descr="artsto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00" y="3421063"/>
            <a:ext cx="25273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2430463"/>
            <a:ext cx="1543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AutoShape 38"/>
          <p:cNvCxnSpPr>
            <a:cxnSpLocks noChangeShapeType="1"/>
          </p:cNvCxnSpPr>
          <p:nvPr/>
        </p:nvCxnSpPr>
        <p:spPr bwMode="auto">
          <a:xfrm rot="10800000">
            <a:off x="2133600" y="2811463"/>
            <a:ext cx="121920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44063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1890713"/>
            <a:ext cx="1476375" cy="539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097463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nimBg="1"/>
      <p:bldP spid="942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Shareable Metadata…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Is </a:t>
            </a:r>
            <a:r>
              <a:rPr lang="en-US" sz="3000" i="1" smtClean="0"/>
              <a:t>quality</a:t>
            </a:r>
            <a:r>
              <a:rPr lang="en-US" sz="3000" smtClean="0"/>
              <a:t> metadata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Promotes search interoperability - “the ability to perform a search over diverse sets of metadata records and obtain meaningful results” (Priscilla Caplan)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Is human understandable outside of its local context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Is </a:t>
            </a:r>
            <a:r>
              <a:rPr lang="en-US" sz="3000" i="1" smtClean="0"/>
              <a:t>useful</a:t>
            </a:r>
            <a:r>
              <a:rPr lang="en-US" sz="3000" smtClean="0"/>
              <a:t> outside of its local context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Preferably is machine processable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Shareable Metadata as a View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Metadata is not monolithic</a:t>
            </a:r>
          </a:p>
          <a:p>
            <a:pPr eaLnBrk="1" hangingPunct="1"/>
            <a:r>
              <a:rPr lang="en-US" sz="2800" dirty="0" smtClean="0"/>
              <a:t>Metadata should be a </a:t>
            </a:r>
            <a:r>
              <a:rPr lang="en-US" sz="2800" i="1" dirty="0" smtClean="0"/>
              <a:t>view</a:t>
            </a:r>
            <a:r>
              <a:rPr lang="en-US" sz="2800" dirty="0" smtClean="0"/>
              <a:t> projected from a single information object</a:t>
            </a:r>
          </a:p>
          <a:p>
            <a:pPr eaLnBrk="1" hangingPunct="1"/>
            <a:r>
              <a:rPr lang="en-US" sz="2800" dirty="0" smtClean="0"/>
              <a:t>Create multiple views appropriate for groups of important sharing venues</a:t>
            </a:r>
          </a:p>
          <a:p>
            <a:pPr eaLnBrk="1" hangingPunct="1"/>
            <a:r>
              <a:rPr lang="en-US" sz="2800" dirty="0" smtClean="0"/>
              <a:t>Depends on:</a:t>
            </a:r>
          </a:p>
          <a:p>
            <a:pPr lvl="1" eaLnBrk="1" hangingPunct="1"/>
            <a:r>
              <a:rPr lang="en-US" sz="2400" dirty="0" smtClean="0"/>
              <a:t>Use</a:t>
            </a:r>
          </a:p>
          <a:p>
            <a:pPr lvl="1" eaLnBrk="1" hangingPunct="1"/>
            <a:r>
              <a:rPr lang="en-US" sz="2400" dirty="0" smtClean="0"/>
              <a:t>Audience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AB2627"/>
                </a:solidFill>
              </a:rPr>
              <a:t>The Cs &amp; Ss of Shareable Metadata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400" b="1" smtClean="0"/>
              <a:t>Content</a:t>
            </a:r>
          </a:p>
          <a:p>
            <a:pPr algn="ctr" eaLnBrk="1" hangingPunct="1">
              <a:buFontTx/>
              <a:buNone/>
            </a:pPr>
            <a:r>
              <a:rPr lang="en-US" sz="3400" b="1" smtClean="0"/>
              <a:t>Coherence</a:t>
            </a:r>
          </a:p>
          <a:p>
            <a:pPr algn="ctr" eaLnBrk="1" hangingPunct="1">
              <a:buFontTx/>
              <a:buNone/>
            </a:pPr>
            <a:r>
              <a:rPr lang="en-US" sz="3400" b="1" smtClean="0"/>
              <a:t>Context</a:t>
            </a:r>
          </a:p>
          <a:p>
            <a:pPr algn="ctr" eaLnBrk="1" hangingPunct="1">
              <a:buFontTx/>
              <a:buNone/>
            </a:pPr>
            <a:r>
              <a:rPr lang="en-US" sz="3400" b="1" smtClean="0"/>
              <a:t>Communication</a:t>
            </a:r>
          </a:p>
          <a:p>
            <a:pPr algn="ctr" eaLnBrk="1" hangingPunct="1">
              <a:buFontTx/>
              <a:buNone/>
            </a:pPr>
            <a:r>
              <a:rPr lang="en-US" sz="3400" b="1" smtClean="0"/>
              <a:t>Consistency</a:t>
            </a:r>
          </a:p>
          <a:p>
            <a:pPr algn="ctr" eaLnBrk="1" hangingPunct="1">
              <a:buFontTx/>
              <a:buNone/>
            </a:pPr>
            <a:r>
              <a:rPr lang="en-US" sz="3400" b="1" smtClean="0"/>
              <a:t>Conformance to</a:t>
            </a:r>
          </a:p>
          <a:p>
            <a:pPr algn="ctr" eaLnBrk="1" hangingPunct="1">
              <a:buFontTx/>
              <a:buNone/>
            </a:pPr>
            <a:r>
              <a:rPr lang="en-US" sz="3400" b="1" smtClean="0"/>
              <a:t>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AB2627"/>
                </a:solidFill>
              </a:rPr>
              <a:t>LC MODS Record for Adams Image</a:t>
            </a:r>
          </a:p>
        </p:txBody>
      </p:sp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VRA 2010</a:t>
            </a:r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84" y="3213060"/>
            <a:ext cx="4191000" cy="3156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manzanarBaseballMODS.pn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6899" y="1499316"/>
            <a:ext cx="4825823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Special Sharing Challenges for the VR Community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Documentary approach vs. art approach to description</a:t>
            </a:r>
          </a:p>
          <a:p>
            <a:r>
              <a:rPr lang="en-US" dirty="0" smtClean="0"/>
              <a:t>Work vs. Image distinction</a:t>
            </a:r>
          </a:p>
          <a:p>
            <a:r>
              <a:rPr lang="en-US" dirty="0" smtClean="0"/>
              <a:t>Original works vs. copies</a:t>
            </a:r>
          </a:p>
          <a:p>
            <a:r>
              <a:rPr lang="en-US" dirty="0" smtClean="0"/>
              <a:t>De-duplication is hard!</a:t>
            </a:r>
          </a:p>
          <a:p>
            <a:r>
              <a:rPr lang="en-US" dirty="0" smtClean="0"/>
              <a:t>OAI-PMH data providers not available in most commonly-used systems</a:t>
            </a:r>
          </a:p>
          <a:p>
            <a:r>
              <a:rPr lang="en-US" dirty="0" smtClean="0"/>
              <a:t>Many VR professionals don’t have access to a great deal of institutional IT support</a:t>
            </a:r>
          </a:p>
          <a:p>
            <a:r>
              <a:rPr lang="en-US" dirty="0" smtClean="0"/>
              <a:t>Need sharing for both end-user access and copy cataloging</a:t>
            </a:r>
          </a:p>
          <a:p>
            <a:r>
              <a:rPr lang="en-US" dirty="0" smtClean="0"/>
              <a:t>UCAI effort uncovered many of these challenges, and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5715000"/>
            <a:ext cx="6324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i="1" dirty="0" smtClean="0">
                <a:latin typeface="+mn-lt"/>
              </a:rPr>
              <a:t>Look for more ways to try, regardless!</a:t>
            </a:r>
            <a:endParaRPr lang="en-US" sz="25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pic>
        <p:nvPicPr>
          <p:cNvPr id="8" name="Content Placeholder 7" descr="nativeLC.png">
            <a:hlinkClick r:id="rId2" action="ppaction://hlinkfile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37186" y="40688"/>
            <a:ext cx="6887614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3733800" y="990600"/>
            <a:ext cx="1600200" cy="5257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1905000" y="1905000"/>
            <a:ext cx="16002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76200" y="1066800"/>
            <a:ext cx="1600200" cy="5410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Basic metadata sharing workflow</a:t>
            </a:r>
          </a:p>
        </p:txBody>
      </p:sp>
      <p:sp>
        <p:nvSpPr>
          <p:cNvPr id="339974" name="AutoShape 6"/>
          <p:cNvSpPr>
            <a:spLocks noChangeArrowheads="1"/>
          </p:cNvSpPr>
          <p:nvPr/>
        </p:nvSpPr>
        <p:spPr bwMode="auto">
          <a:xfrm>
            <a:off x="152400" y="5257800"/>
            <a:ext cx="1444625" cy="914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Georgia" pitchFamily="18" charset="0"/>
              </a:rPr>
              <a:t>Write metadata creation guidelines</a:t>
            </a:r>
          </a:p>
        </p:txBody>
      </p:sp>
      <p:sp>
        <p:nvSpPr>
          <p:cNvPr id="339975" name="AutoShape 7"/>
          <p:cNvSpPr>
            <a:spLocks noChangeArrowheads="1"/>
          </p:cNvSpPr>
          <p:nvPr/>
        </p:nvSpPr>
        <p:spPr bwMode="auto">
          <a:xfrm>
            <a:off x="152400" y="1447800"/>
            <a:ext cx="1444625" cy="990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900">
                <a:latin typeface="Georgia" pitchFamily="18" charset="0"/>
              </a:rPr>
              <a:t>Choose standards for native metadata</a:t>
            </a:r>
          </a:p>
        </p:txBody>
      </p:sp>
      <p:sp>
        <p:nvSpPr>
          <p:cNvPr id="339976" name="AutoShape 8"/>
          <p:cNvSpPr>
            <a:spLocks noChangeArrowheads="1"/>
          </p:cNvSpPr>
          <p:nvPr/>
        </p:nvSpPr>
        <p:spPr bwMode="auto">
          <a:xfrm>
            <a:off x="152400" y="2717800"/>
            <a:ext cx="1444625" cy="1066800"/>
          </a:xfrm>
          <a:prstGeom prst="flowChartDecision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>
                <a:latin typeface="+mn-lt"/>
              </a:rPr>
              <a:t>Who to share with?</a:t>
            </a:r>
          </a:p>
        </p:txBody>
      </p:sp>
      <p:sp>
        <p:nvSpPr>
          <p:cNvPr id="339977" name="AutoShape 9"/>
          <p:cNvSpPr>
            <a:spLocks noChangeArrowheads="1"/>
          </p:cNvSpPr>
          <p:nvPr/>
        </p:nvSpPr>
        <p:spPr bwMode="auto">
          <a:xfrm>
            <a:off x="152400" y="3962400"/>
            <a:ext cx="1444625" cy="10668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latin typeface="Georgia" pitchFamily="18" charset="0"/>
              </a:rPr>
              <a:t>Choose shared metadata formats</a:t>
            </a:r>
          </a:p>
        </p:txBody>
      </p:sp>
      <p:cxnSp>
        <p:nvCxnSpPr>
          <p:cNvPr id="339978" name="AutoShape 10"/>
          <p:cNvCxnSpPr>
            <a:cxnSpLocks noChangeShapeType="1"/>
            <a:stCxn id="339975" idx="2"/>
            <a:endCxn id="339976" idx="0"/>
          </p:cNvCxnSpPr>
          <p:nvPr/>
        </p:nvCxnSpPr>
        <p:spPr bwMode="auto">
          <a:xfrm>
            <a:off x="874713" y="2438400"/>
            <a:ext cx="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9979" name="AutoShape 11"/>
          <p:cNvCxnSpPr>
            <a:cxnSpLocks noChangeShapeType="1"/>
          </p:cNvCxnSpPr>
          <p:nvPr/>
        </p:nvCxnSpPr>
        <p:spPr bwMode="auto">
          <a:xfrm>
            <a:off x="874713" y="3784600"/>
            <a:ext cx="1587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9980" name="AutoShape 12"/>
          <p:cNvCxnSpPr>
            <a:cxnSpLocks noChangeShapeType="1"/>
          </p:cNvCxnSpPr>
          <p:nvPr/>
        </p:nvCxnSpPr>
        <p:spPr bwMode="auto">
          <a:xfrm>
            <a:off x="863600" y="5041900"/>
            <a:ext cx="1588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304800" y="1066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Plan</a:t>
            </a:r>
          </a:p>
        </p:txBody>
      </p:sp>
      <p:sp>
        <p:nvSpPr>
          <p:cNvPr id="339982" name="AutoShape 14"/>
          <p:cNvSpPr>
            <a:spLocks noChangeArrowheads="1"/>
          </p:cNvSpPr>
          <p:nvPr/>
        </p:nvSpPr>
        <p:spPr bwMode="auto">
          <a:xfrm>
            <a:off x="1981200" y="3048000"/>
            <a:ext cx="1447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Georgia" pitchFamily="18" charset="0"/>
              </a:rPr>
              <a:t>Create metadata (thinking about shareability)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2209800" y="1905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Create</a:t>
            </a:r>
          </a:p>
        </p:txBody>
      </p:sp>
      <p:sp>
        <p:nvSpPr>
          <p:cNvPr id="339984" name="AutoShape 16"/>
          <p:cNvSpPr>
            <a:spLocks noChangeArrowheads="1"/>
          </p:cNvSpPr>
          <p:nvPr/>
        </p:nvSpPr>
        <p:spPr bwMode="auto">
          <a:xfrm>
            <a:off x="3810000" y="1600200"/>
            <a:ext cx="14478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Georgia" pitchFamily="18" charset="0"/>
              </a:rPr>
              <a:t>Perform conceptual mapping</a:t>
            </a:r>
          </a:p>
        </p:txBody>
      </p:sp>
      <p:sp>
        <p:nvSpPr>
          <p:cNvPr id="339985" name="AutoShape 17"/>
          <p:cNvSpPr>
            <a:spLocks noChangeArrowheads="1"/>
          </p:cNvSpPr>
          <p:nvPr/>
        </p:nvSpPr>
        <p:spPr bwMode="auto">
          <a:xfrm>
            <a:off x="3810000" y="2819400"/>
            <a:ext cx="1447800" cy="685800"/>
          </a:xfrm>
          <a:prstGeom prst="flowChart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>
                <a:latin typeface="+mn-lt"/>
              </a:rPr>
              <a:t>Perform technical mapping</a:t>
            </a:r>
          </a:p>
        </p:txBody>
      </p:sp>
      <p:sp>
        <p:nvSpPr>
          <p:cNvPr id="339986" name="AutoShape 18"/>
          <p:cNvSpPr>
            <a:spLocks noChangeArrowheads="1"/>
          </p:cNvSpPr>
          <p:nvPr/>
        </p:nvSpPr>
        <p:spPr bwMode="auto">
          <a:xfrm>
            <a:off x="3810000" y="4038600"/>
            <a:ext cx="1447800" cy="685800"/>
          </a:xfrm>
          <a:prstGeom prst="flowChart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>
                <a:latin typeface="+mn-lt"/>
              </a:rPr>
              <a:t>Validate transformed metadata</a:t>
            </a:r>
          </a:p>
        </p:txBody>
      </p:sp>
      <p:sp>
        <p:nvSpPr>
          <p:cNvPr id="339987" name="AutoShape 19"/>
          <p:cNvSpPr>
            <a:spLocks noChangeArrowheads="1"/>
          </p:cNvSpPr>
          <p:nvPr/>
        </p:nvSpPr>
        <p:spPr bwMode="auto">
          <a:xfrm>
            <a:off x="3810000" y="5257800"/>
            <a:ext cx="1447800" cy="685800"/>
          </a:xfrm>
          <a:prstGeom prst="flowChart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Test shared metadata with protocol conformance tools</a:t>
            </a: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3886200" y="990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Transform</a:t>
            </a:r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>
            <a:off x="4495800" y="2324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>
            <a:off x="4495800" y="353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>
            <a:off x="4495800" y="477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9992" name="Rectangle 24"/>
          <p:cNvSpPr>
            <a:spLocks noChangeArrowheads="1"/>
          </p:cNvSpPr>
          <p:nvPr/>
        </p:nvSpPr>
        <p:spPr bwMode="auto">
          <a:xfrm>
            <a:off x="5562600" y="1905000"/>
            <a:ext cx="16002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39993" name="AutoShape 25"/>
          <p:cNvSpPr>
            <a:spLocks noChangeArrowheads="1"/>
          </p:cNvSpPr>
          <p:nvPr/>
        </p:nvSpPr>
        <p:spPr bwMode="auto">
          <a:xfrm>
            <a:off x="5638800" y="2590800"/>
            <a:ext cx="1447800" cy="762000"/>
          </a:xfrm>
          <a:prstGeom prst="flowChart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Implement sharing protocol</a:t>
            </a:r>
          </a:p>
        </p:txBody>
      </p:sp>
      <p:sp>
        <p:nvSpPr>
          <p:cNvPr id="339994" name="Text Box 26"/>
          <p:cNvSpPr txBox="1">
            <a:spLocks noChangeArrowheads="1"/>
          </p:cNvSpPr>
          <p:nvPr/>
        </p:nvSpPr>
        <p:spPr bwMode="auto">
          <a:xfrm>
            <a:off x="5791200" y="1905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Share</a:t>
            </a:r>
          </a:p>
        </p:txBody>
      </p:sp>
      <p:sp>
        <p:nvSpPr>
          <p:cNvPr id="339995" name="AutoShape 27"/>
          <p:cNvSpPr>
            <a:spLocks noChangeArrowheads="1"/>
          </p:cNvSpPr>
          <p:nvPr/>
        </p:nvSpPr>
        <p:spPr bwMode="auto">
          <a:xfrm>
            <a:off x="5638800" y="3810000"/>
            <a:ext cx="1447800" cy="762000"/>
          </a:xfrm>
          <a:prstGeom prst="flowChart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>
                <a:latin typeface="+mn-lt"/>
              </a:rPr>
              <a:t>Communicate with aggregators</a:t>
            </a:r>
          </a:p>
        </p:txBody>
      </p:sp>
      <p:sp>
        <p:nvSpPr>
          <p:cNvPr id="339996" name="Rectangle 28"/>
          <p:cNvSpPr>
            <a:spLocks noChangeArrowheads="1"/>
          </p:cNvSpPr>
          <p:nvPr/>
        </p:nvSpPr>
        <p:spPr bwMode="auto">
          <a:xfrm>
            <a:off x="7391400" y="1905000"/>
            <a:ext cx="1600200" cy="3505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9997" name="AutoShape 29"/>
          <p:cNvSpPr>
            <a:spLocks noChangeArrowheads="1"/>
          </p:cNvSpPr>
          <p:nvPr/>
        </p:nvSpPr>
        <p:spPr bwMode="auto">
          <a:xfrm>
            <a:off x="7467600" y="2619375"/>
            <a:ext cx="1447800" cy="733425"/>
          </a:xfrm>
          <a:prstGeom prst="flowChart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See who is collecting your metadata</a:t>
            </a:r>
          </a:p>
        </p:txBody>
      </p:sp>
      <p:sp>
        <p:nvSpPr>
          <p:cNvPr id="339998" name="AutoShape 30"/>
          <p:cNvSpPr>
            <a:spLocks noChangeArrowheads="1"/>
          </p:cNvSpPr>
          <p:nvPr/>
        </p:nvSpPr>
        <p:spPr bwMode="auto">
          <a:xfrm>
            <a:off x="7467600" y="3810000"/>
            <a:ext cx="1447800" cy="7334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Georgia" pitchFamily="18" charset="0"/>
              </a:rPr>
              <a:t>Review your metadata in aggregations</a:t>
            </a:r>
          </a:p>
        </p:txBody>
      </p:sp>
      <p:sp>
        <p:nvSpPr>
          <p:cNvPr id="339999" name="Text Box 31"/>
          <p:cNvSpPr txBox="1">
            <a:spLocks noChangeArrowheads="1"/>
          </p:cNvSpPr>
          <p:nvPr/>
        </p:nvSpPr>
        <p:spPr bwMode="auto">
          <a:xfrm>
            <a:off x="7543800" y="190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Assess</a:t>
            </a:r>
          </a:p>
        </p:txBody>
      </p:sp>
      <p:sp>
        <p:nvSpPr>
          <p:cNvPr id="340000" name="Line 32"/>
          <p:cNvSpPr>
            <a:spLocks noChangeShapeType="1"/>
          </p:cNvSpPr>
          <p:nvPr/>
        </p:nvSpPr>
        <p:spPr bwMode="auto">
          <a:xfrm>
            <a:off x="63246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0001" name="Line 33"/>
          <p:cNvSpPr>
            <a:spLocks noChangeShapeType="1"/>
          </p:cNvSpPr>
          <p:nvPr/>
        </p:nvSpPr>
        <p:spPr bwMode="auto">
          <a:xfrm>
            <a:off x="8153400" y="33528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0002" name="AutoShape 34"/>
          <p:cNvSpPr>
            <a:spLocks noChangeArrowheads="1"/>
          </p:cNvSpPr>
          <p:nvPr/>
        </p:nvSpPr>
        <p:spPr bwMode="auto">
          <a:xfrm>
            <a:off x="1295400" y="38100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0003" name="AutoShape 35"/>
          <p:cNvSpPr>
            <a:spLocks noChangeArrowheads="1"/>
          </p:cNvSpPr>
          <p:nvPr/>
        </p:nvSpPr>
        <p:spPr bwMode="auto">
          <a:xfrm>
            <a:off x="3200400" y="22860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0004" name="AutoShape 36"/>
          <p:cNvSpPr>
            <a:spLocks noChangeArrowheads="1"/>
          </p:cNvSpPr>
          <p:nvPr/>
        </p:nvSpPr>
        <p:spPr bwMode="auto">
          <a:xfrm>
            <a:off x="5029200" y="34290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0005" name="AutoShape 37"/>
          <p:cNvSpPr>
            <a:spLocks noChangeArrowheads="1"/>
          </p:cNvSpPr>
          <p:nvPr/>
        </p:nvSpPr>
        <p:spPr bwMode="auto">
          <a:xfrm>
            <a:off x="6781800" y="46482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0006" name="AutoShape 38"/>
          <p:cNvSpPr>
            <a:spLocks noChangeArrowheads="1"/>
          </p:cNvSpPr>
          <p:nvPr/>
        </p:nvSpPr>
        <p:spPr bwMode="auto">
          <a:xfrm rot="10200000">
            <a:off x="3352800" y="5791200"/>
            <a:ext cx="5486400" cy="609600"/>
          </a:xfrm>
          <a:prstGeom prst="curvedDownArrow">
            <a:avLst>
              <a:gd name="adj1" fmla="val 91250"/>
              <a:gd name="adj2" fmla="val 360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animBg="1"/>
      <p:bldP spid="339971" grpId="0" animBg="1"/>
      <p:bldP spid="339972" grpId="0" animBg="1"/>
      <p:bldP spid="339974" grpId="0" animBg="1"/>
      <p:bldP spid="339975" grpId="0" animBg="1"/>
      <p:bldP spid="339976" grpId="0" animBg="1"/>
      <p:bldP spid="339977" grpId="0" animBg="1"/>
      <p:bldP spid="339981" grpId="0"/>
      <p:bldP spid="339982" grpId="0" animBg="1"/>
      <p:bldP spid="339983" grpId="0"/>
      <p:bldP spid="339984" grpId="0" animBg="1"/>
      <p:bldP spid="339985" grpId="0" animBg="1"/>
      <p:bldP spid="339986" grpId="0" animBg="1"/>
      <p:bldP spid="339987" grpId="0" animBg="1"/>
      <p:bldP spid="339988" grpId="0"/>
      <p:bldP spid="339989" grpId="0" animBg="1"/>
      <p:bldP spid="339990" grpId="0" animBg="1"/>
      <p:bldP spid="339991" grpId="0" animBg="1"/>
      <p:bldP spid="339992" grpId="0" animBg="1"/>
      <p:bldP spid="339993" grpId="0" animBg="1"/>
      <p:bldP spid="339994" grpId="0"/>
      <p:bldP spid="339995" grpId="0" animBg="1"/>
      <p:bldP spid="339996" grpId="0" animBg="1"/>
      <p:bldP spid="339997" grpId="0" animBg="1"/>
      <p:bldP spid="339998" grpId="0" animBg="1"/>
      <p:bldP spid="339999" grpId="0"/>
      <p:bldP spid="340000" grpId="0" animBg="1"/>
      <p:bldP spid="340001" grpId="0" animBg="1"/>
      <p:bldP spid="340002" grpId="0" animBg="1"/>
      <p:bldP spid="340003" grpId="0" animBg="1"/>
      <p:bldP spid="340004" grpId="0" animBg="1"/>
      <p:bldP spid="340005" grpId="0" animBg="1"/>
      <p:bldP spid="3400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5575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Three possible OAI-PMH workflows</a:t>
            </a:r>
          </a:p>
        </p:txBody>
      </p:sp>
      <p:sp>
        <p:nvSpPr>
          <p:cNvPr id="35843" name="Content Placeholder 34"/>
          <p:cNvSpPr>
            <a:spLocks noGrp="1"/>
          </p:cNvSpPr>
          <p:nvPr>
            <p:ph sz="quarter" idx="1"/>
          </p:nvPr>
        </p:nvSpPr>
        <p:spPr>
          <a:xfrm>
            <a:off x="301625" y="1641475"/>
            <a:ext cx="8504238" cy="4572000"/>
          </a:xfrm>
          <a:solidFill>
            <a:schemeClr val="bg2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Text Box 1027"/>
          <p:cNvSpPr txBox="1">
            <a:spLocks noChangeArrowheads="1"/>
          </p:cNvSpPr>
          <p:nvPr/>
        </p:nvSpPr>
        <p:spPr bwMode="auto">
          <a:xfrm rot="-5400000">
            <a:off x="5853113" y="3822700"/>
            <a:ext cx="437991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OAI Harvester</a:t>
            </a:r>
          </a:p>
        </p:txBody>
      </p:sp>
      <p:sp>
        <p:nvSpPr>
          <p:cNvPr id="35845" name="Rectangle 1029"/>
          <p:cNvSpPr>
            <a:spLocks noChangeArrowheads="1"/>
          </p:cNvSpPr>
          <p:nvPr/>
        </p:nvSpPr>
        <p:spPr bwMode="auto">
          <a:xfrm>
            <a:off x="457200" y="14097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5846" name="Text Box 1030"/>
          <p:cNvSpPr txBox="1">
            <a:spLocks noChangeArrowheads="1"/>
          </p:cNvSpPr>
          <p:nvPr/>
        </p:nvSpPr>
        <p:spPr bwMode="auto">
          <a:xfrm>
            <a:off x="685800" y="1866900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Metadata creation module</a:t>
            </a:r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4419600" y="1866900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OAI data provider module</a:t>
            </a:r>
          </a:p>
        </p:txBody>
      </p:sp>
      <p:sp>
        <p:nvSpPr>
          <p:cNvPr id="35848" name="Line 1032"/>
          <p:cNvSpPr>
            <a:spLocks noChangeShapeType="1"/>
          </p:cNvSpPr>
          <p:nvPr/>
        </p:nvSpPr>
        <p:spPr bwMode="auto">
          <a:xfrm>
            <a:off x="6019800" y="1930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033"/>
          <p:cNvSpPr>
            <a:spLocks noChangeShapeType="1"/>
          </p:cNvSpPr>
          <p:nvPr/>
        </p:nvSpPr>
        <p:spPr bwMode="auto">
          <a:xfrm>
            <a:off x="60198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34"/>
          <p:cNvSpPr>
            <a:spLocks noChangeShapeType="1"/>
          </p:cNvSpPr>
          <p:nvPr/>
        </p:nvSpPr>
        <p:spPr bwMode="auto">
          <a:xfrm>
            <a:off x="6019800" y="25400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035"/>
          <p:cNvSpPr>
            <a:spLocks noChangeShapeType="1"/>
          </p:cNvSpPr>
          <p:nvPr/>
        </p:nvSpPr>
        <p:spPr bwMode="auto">
          <a:xfrm>
            <a:off x="2209800" y="22479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0" name="Text Box 1036"/>
          <p:cNvSpPr txBox="1">
            <a:spLocks noChangeArrowheads="1"/>
          </p:cNvSpPr>
          <p:nvPr/>
        </p:nvSpPr>
        <p:spPr bwMode="auto">
          <a:xfrm rot="-5400000">
            <a:off x="2734469" y="2166144"/>
            <a:ext cx="1385887" cy="301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Transformation</a:t>
            </a:r>
          </a:p>
        </p:txBody>
      </p:sp>
      <p:sp>
        <p:nvSpPr>
          <p:cNvPr id="304141" name="Text Box 1037"/>
          <p:cNvSpPr txBox="1">
            <a:spLocks noChangeArrowheads="1"/>
          </p:cNvSpPr>
          <p:nvPr/>
        </p:nvSpPr>
        <p:spPr bwMode="auto">
          <a:xfrm>
            <a:off x="685800" y="5394325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Metadata creation system</a:t>
            </a:r>
          </a:p>
        </p:txBody>
      </p:sp>
      <p:sp>
        <p:nvSpPr>
          <p:cNvPr id="304142" name="Text Box 1038"/>
          <p:cNvSpPr txBox="1">
            <a:spLocks noChangeArrowheads="1"/>
          </p:cNvSpPr>
          <p:nvPr/>
        </p:nvSpPr>
        <p:spPr bwMode="auto">
          <a:xfrm>
            <a:off x="4419600" y="5394325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Stand-alone OAI data provider</a:t>
            </a:r>
          </a:p>
        </p:txBody>
      </p:sp>
      <p:sp>
        <p:nvSpPr>
          <p:cNvPr id="304143" name="Line 1039"/>
          <p:cNvSpPr>
            <a:spLocks noChangeShapeType="1"/>
          </p:cNvSpPr>
          <p:nvPr/>
        </p:nvSpPr>
        <p:spPr bwMode="auto">
          <a:xfrm>
            <a:off x="2209800" y="57531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4" name="Text Box 1040"/>
          <p:cNvSpPr txBox="1">
            <a:spLocks noChangeArrowheads="1"/>
          </p:cNvSpPr>
          <p:nvPr/>
        </p:nvSpPr>
        <p:spPr bwMode="auto">
          <a:xfrm rot="-5400000">
            <a:off x="2734469" y="5595144"/>
            <a:ext cx="1385887" cy="301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Transformation</a:t>
            </a:r>
          </a:p>
        </p:txBody>
      </p:sp>
      <p:sp>
        <p:nvSpPr>
          <p:cNvPr id="304145" name="Line 1041"/>
          <p:cNvSpPr>
            <a:spLocks noChangeShapeType="1"/>
          </p:cNvSpPr>
          <p:nvPr/>
        </p:nvSpPr>
        <p:spPr bwMode="auto">
          <a:xfrm>
            <a:off x="6019800" y="57531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6" name="Line 1042"/>
          <p:cNvSpPr>
            <a:spLocks noChangeShapeType="1"/>
          </p:cNvSpPr>
          <p:nvPr/>
        </p:nvSpPr>
        <p:spPr bwMode="auto">
          <a:xfrm>
            <a:off x="6019800" y="54483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7" name="Line 1043"/>
          <p:cNvSpPr>
            <a:spLocks noChangeShapeType="1"/>
          </p:cNvSpPr>
          <p:nvPr/>
        </p:nvSpPr>
        <p:spPr bwMode="auto">
          <a:xfrm>
            <a:off x="6019800" y="60579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Text Box 1044"/>
          <p:cNvSpPr txBox="1">
            <a:spLocks noChangeArrowheads="1"/>
          </p:cNvSpPr>
          <p:nvPr/>
        </p:nvSpPr>
        <p:spPr bwMode="auto">
          <a:xfrm>
            <a:off x="4419600" y="2603500"/>
            <a:ext cx="457200" cy="25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DC</a:t>
            </a:r>
          </a:p>
        </p:txBody>
      </p:sp>
      <p:sp>
        <p:nvSpPr>
          <p:cNvPr id="304149" name="Text Box 1045"/>
          <p:cNvSpPr txBox="1">
            <a:spLocks noChangeArrowheads="1"/>
          </p:cNvSpPr>
          <p:nvPr/>
        </p:nvSpPr>
        <p:spPr bwMode="auto">
          <a:xfrm>
            <a:off x="4419600" y="1576388"/>
            <a:ext cx="7620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QDC</a:t>
            </a:r>
          </a:p>
        </p:txBody>
      </p:sp>
      <p:sp>
        <p:nvSpPr>
          <p:cNvPr id="304150" name="Text Box 1046"/>
          <p:cNvSpPr txBox="1">
            <a:spLocks noChangeArrowheads="1"/>
          </p:cNvSpPr>
          <p:nvPr/>
        </p:nvSpPr>
        <p:spPr bwMode="auto">
          <a:xfrm>
            <a:off x="5181600" y="1574800"/>
            <a:ext cx="7620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MODS</a:t>
            </a:r>
          </a:p>
        </p:txBody>
      </p:sp>
      <p:sp>
        <p:nvSpPr>
          <p:cNvPr id="304151" name="Text Box 1047"/>
          <p:cNvSpPr txBox="1">
            <a:spLocks noChangeArrowheads="1"/>
          </p:cNvSpPr>
          <p:nvPr/>
        </p:nvSpPr>
        <p:spPr bwMode="auto">
          <a:xfrm>
            <a:off x="4876800" y="2603500"/>
            <a:ext cx="1066800" cy="247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MARCXML</a:t>
            </a:r>
          </a:p>
        </p:txBody>
      </p:sp>
      <p:sp>
        <p:nvSpPr>
          <p:cNvPr id="304152" name="Text Box 1048"/>
          <p:cNvSpPr txBox="1">
            <a:spLocks noChangeArrowheads="1"/>
          </p:cNvSpPr>
          <p:nvPr/>
        </p:nvSpPr>
        <p:spPr bwMode="auto">
          <a:xfrm>
            <a:off x="4419600" y="6143625"/>
            <a:ext cx="457200" cy="2555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DC</a:t>
            </a:r>
          </a:p>
        </p:txBody>
      </p:sp>
      <p:sp>
        <p:nvSpPr>
          <p:cNvPr id="304153" name="Text Box 1049"/>
          <p:cNvSpPr txBox="1">
            <a:spLocks noChangeArrowheads="1"/>
          </p:cNvSpPr>
          <p:nvPr/>
        </p:nvSpPr>
        <p:spPr bwMode="auto">
          <a:xfrm>
            <a:off x="4876800" y="6143625"/>
            <a:ext cx="1066800" cy="2555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MARCXML</a:t>
            </a:r>
          </a:p>
        </p:txBody>
      </p:sp>
      <p:sp>
        <p:nvSpPr>
          <p:cNvPr id="304154" name="Text Box 1050"/>
          <p:cNvSpPr txBox="1">
            <a:spLocks noChangeArrowheads="1"/>
          </p:cNvSpPr>
          <p:nvPr/>
        </p:nvSpPr>
        <p:spPr bwMode="auto">
          <a:xfrm>
            <a:off x="4419600" y="5143500"/>
            <a:ext cx="7620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QDC</a:t>
            </a:r>
          </a:p>
        </p:txBody>
      </p:sp>
      <p:sp>
        <p:nvSpPr>
          <p:cNvPr id="304155" name="Text Box 1051"/>
          <p:cNvSpPr txBox="1">
            <a:spLocks noChangeArrowheads="1"/>
          </p:cNvSpPr>
          <p:nvPr/>
        </p:nvSpPr>
        <p:spPr bwMode="auto">
          <a:xfrm>
            <a:off x="5181600" y="5143500"/>
            <a:ext cx="7620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MODS</a:t>
            </a:r>
          </a:p>
        </p:txBody>
      </p:sp>
      <p:sp>
        <p:nvSpPr>
          <p:cNvPr id="304156" name="Text Box 1052"/>
          <p:cNvSpPr txBox="1">
            <a:spLocks noChangeArrowheads="1"/>
          </p:cNvSpPr>
          <p:nvPr/>
        </p:nvSpPr>
        <p:spPr bwMode="auto">
          <a:xfrm>
            <a:off x="685800" y="3695700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Metadata creation module</a:t>
            </a:r>
          </a:p>
        </p:txBody>
      </p:sp>
      <p:sp>
        <p:nvSpPr>
          <p:cNvPr id="304157" name="Text Box 1053"/>
          <p:cNvSpPr txBox="1">
            <a:spLocks noChangeArrowheads="1"/>
          </p:cNvSpPr>
          <p:nvPr/>
        </p:nvSpPr>
        <p:spPr bwMode="auto">
          <a:xfrm rot="-5400000">
            <a:off x="4526756" y="3740944"/>
            <a:ext cx="1385888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Static Repository Gateway</a:t>
            </a:r>
          </a:p>
        </p:txBody>
      </p:sp>
      <p:sp>
        <p:nvSpPr>
          <p:cNvPr id="304158" name="Line 1054"/>
          <p:cNvSpPr>
            <a:spLocks noChangeShapeType="1"/>
          </p:cNvSpPr>
          <p:nvPr/>
        </p:nvSpPr>
        <p:spPr bwMode="auto">
          <a:xfrm>
            <a:off x="2209800" y="40767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59" name="Line 1055"/>
          <p:cNvSpPr>
            <a:spLocks noChangeShapeType="1"/>
          </p:cNvSpPr>
          <p:nvPr/>
        </p:nvSpPr>
        <p:spPr bwMode="auto">
          <a:xfrm>
            <a:off x="5638800" y="36957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60" name="Line 1056"/>
          <p:cNvSpPr>
            <a:spLocks noChangeShapeType="1"/>
          </p:cNvSpPr>
          <p:nvPr/>
        </p:nvSpPr>
        <p:spPr bwMode="auto">
          <a:xfrm>
            <a:off x="5638800" y="40005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61" name="Line 1057"/>
          <p:cNvSpPr>
            <a:spLocks noChangeShapeType="1"/>
          </p:cNvSpPr>
          <p:nvPr/>
        </p:nvSpPr>
        <p:spPr bwMode="auto">
          <a:xfrm>
            <a:off x="5638800" y="43053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62" name="Text Box 1058"/>
          <p:cNvSpPr txBox="1">
            <a:spLocks noChangeArrowheads="1"/>
          </p:cNvSpPr>
          <p:nvPr/>
        </p:nvSpPr>
        <p:spPr bwMode="auto">
          <a:xfrm rot="-5400000">
            <a:off x="2734469" y="3918744"/>
            <a:ext cx="1385887" cy="301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Transformation</a:t>
            </a:r>
          </a:p>
        </p:txBody>
      </p:sp>
      <p:sp>
        <p:nvSpPr>
          <p:cNvPr id="35875" name="Text Box 1028"/>
          <p:cNvSpPr txBox="1">
            <a:spLocks noChangeArrowheads="1"/>
          </p:cNvSpPr>
          <p:nvPr/>
        </p:nvSpPr>
        <p:spPr bwMode="auto">
          <a:xfrm>
            <a:off x="457200" y="1371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Digital asset management system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0" grpId="0" animBg="1"/>
      <p:bldP spid="304141" grpId="0" animBg="1"/>
      <p:bldP spid="304142" grpId="0" animBg="1"/>
      <p:bldP spid="304143" grpId="0" animBg="1"/>
      <p:bldP spid="304144" grpId="0" animBg="1"/>
      <p:bldP spid="304145" grpId="0" animBg="1"/>
      <p:bldP spid="304146" grpId="0" animBg="1"/>
      <p:bldP spid="304147" grpId="0" animBg="1"/>
      <p:bldP spid="304149" grpId="0" animBg="1"/>
      <p:bldP spid="304150" grpId="0" animBg="1"/>
      <p:bldP spid="304151" grpId="0" animBg="1"/>
      <p:bldP spid="304152" grpId="0" animBg="1"/>
      <p:bldP spid="304153" grpId="0" animBg="1"/>
      <p:bldP spid="304154" grpId="0" animBg="1"/>
      <p:bldP spid="304155" grpId="0" animBg="1"/>
      <p:bldP spid="304156" grpId="0" animBg="1"/>
      <p:bldP spid="304157" grpId="0" animBg="1"/>
      <p:bldP spid="304158" grpId="0" animBg="1"/>
      <p:bldP spid="304159" grpId="0" animBg="1"/>
      <p:bldP spid="304160" grpId="0" animBg="1"/>
      <p:bldP spid="304161" grpId="0" animBg="1"/>
      <p:bldP spid="3041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Thank you!</a:t>
            </a:r>
          </a:p>
        </p:txBody>
      </p:sp>
      <p:sp>
        <p:nvSpPr>
          <p:cNvPr id="41987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4096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  <a:p>
            <a:pPr eaLnBrk="1" hangingPunct="1"/>
            <a:r>
              <a:rPr lang="en-US" dirty="0" smtClean="0"/>
              <a:t>For more information:</a:t>
            </a:r>
          </a:p>
          <a:p>
            <a:pPr lvl="1" eaLnBrk="1" hangingPunct="1"/>
            <a:r>
              <a:rPr lang="en-US" dirty="0" smtClean="0"/>
              <a:t>jenlrile@indiana.edu</a:t>
            </a:r>
          </a:p>
          <a:p>
            <a:pPr lvl="1" eaLnBrk="1" hangingPunct="1"/>
            <a:r>
              <a:rPr lang="en-US" dirty="0" smtClean="0"/>
              <a:t>These presentation slides: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 smtClean="0">
                <a:hlinkClick r:id="rId2"/>
              </a:rPr>
              <a:t>http://www.dlib.indiana.edu/~jenlrile/presentations/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vra2010/rileyVRA2010.pptx</a:t>
            </a:r>
            <a:r>
              <a:rPr lang="en-US" dirty="0" smtClean="0"/>
              <a:t>&gt;</a:t>
            </a:r>
          </a:p>
          <a:p>
            <a:pPr lvl="1" eaLnBrk="1" hangingPunct="1"/>
            <a:r>
              <a:rPr lang="en-US" dirty="0" smtClean="0"/>
              <a:t>Shreeves, Sarah L., Jenn Riley, and Liz </a:t>
            </a:r>
            <a:r>
              <a:rPr lang="en-US" dirty="0" err="1" smtClean="0"/>
              <a:t>Milewicz</a:t>
            </a:r>
            <a:r>
              <a:rPr lang="en-US" dirty="0" smtClean="0"/>
              <a:t>. "Moving towards shareable metadata." </a:t>
            </a:r>
            <a:r>
              <a:rPr lang="en-US" i="1" dirty="0" smtClean="0"/>
              <a:t>First Monday</a:t>
            </a:r>
            <a:r>
              <a:rPr lang="en-US" dirty="0" smtClean="0"/>
              <a:t> 11, no. 8 (7 August 2006)</a:t>
            </a:r>
            <a:r>
              <a:rPr lang="en-US" smtClean="0"/>
              <a:t>.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&lt;</a:t>
            </a:r>
            <a:r>
              <a:rPr lang="en-US" dirty="0" smtClean="0">
                <a:hlinkClick r:id="rId3"/>
              </a:rPr>
              <a:t>http://firstmonday.org/htbin/cgiwrap/bin/ojs/index.php/</a:t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fm/article/view/1386/1304</a:t>
            </a:r>
            <a:r>
              <a:rPr lang="en-US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pic>
        <p:nvPicPr>
          <p:cNvPr id="8" name="Content Placeholder 7" descr="artstorLC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55872" y="44390"/>
            <a:ext cx="6868928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pic>
        <p:nvPicPr>
          <p:cNvPr id="8" name="Content Placeholder 7" descr="ashoLC.png">
            <a:hlinkClick r:id="rId2" action="ppaction://hlinkfile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57922" y="42599"/>
            <a:ext cx="6858000" cy="6771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pic>
        <p:nvPicPr>
          <p:cNvPr id="6" name="Content Placeholder 5" descr="oaisterLC.png">
            <a:hlinkClick r:id="rId2" action="ppaction://hlinkfile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40166" y="17756"/>
            <a:ext cx="6904668" cy="6817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What does this record describe?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22116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dc:title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Bowie County Texas (County Number 19, Supplementary Sheet D)</a:t>
            </a:r>
            <a:r>
              <a:rPr lang="en-US" sz="2800" dirty="0" smtClean="0">
                <a:solidFill>
                  <a:srgbClr val="969696"/>
                </a:solidFill>
              </a:rPr>
              <a:t>&lt;/</a:t>
            </a:r>
            <a:r>
              <a:rPr lang="en-US" sz="2800" dirty="0" err="1" smtClean="0">
                <a:solidFill>
                  <a:srgbClr val="969696"/>
                </a:solidFill>
              </a:rPr>
              <a:t>dc:title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dc:creator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Texas Transportation Planning and Programming Division.</a:t>
            </a:r>
            <a:r>
              <a:rPr lang="en-US" sz="2800" dirty="0" smtClean="0">
                <a:solidFill>
                  <a:srgbClr val="969696"/>
                </a:solidFill>
              </a:rPr>
              <a:t>&lt;/</a:t>
            </a:r>
            <a:r>
              <a:rPr lang="en-US" sz="2800" dirty="0" err="1" smtClean="0">
                <a:solidFill>
                  <a:srgbClr val="969696"/>
                </a:solidFill>
              </a:rPr>
              <a:t>dc:creator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Texarkana</a:t>
            </a:r>
            <a:r>
              <a:rPr lang="en-US" sz="2800" dirty="0" smtClean="0">
                <a:solidFill>
                  <a:srgbClr val="969696"/>
                </a:solidFill>
              </a:rPr>
              <a:t>&lt;/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Kennedy Lake</a:t>
            </a:r>
            <a:r>
              <a:rPr lang="en-US" sz="2800" dirty="0" smtClean="0">
                <a:solidFill>
                  <a:srgbClr val="969696"/>
                </a:solidFill>
              </a:rPr>
              <a:t>&lt;/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Coca Cola Lake</a:t>
            </a:r>
            <a:r>
              <a:rPr lang="en-US" sz="2800" dirty="0" smtClean="0">
                <a:solidFill>
                  <a:srgbClr val="969696"/>
                </a:solidFill>
              </a:rPr>
              <a:t>&lt;/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Hobo Jungle Park</a:t>
            </a:r>
            <a:r>
              <a:rPr lang="en-US" sz="2800" dirty="0" smtClean="0">
                <a:solidFill>
                  <a:srgbClr val="969696"/>
                </a:solidFill>
              </a:rPr>
              <a:t>&lt;/</a:t>
            </a:r>
            <a:r>
              <a:rPr lang="en-US" sz="2800" dirty="0" err="1" smtClean="0">
                <a:solidFill>
                  <a:srgbClr val="969696"/>
                </a:solidFill>
              </a:rPr>
              <a:t>dc:subject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dc:publisher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The General Libraries, University of State</a:t>
            </a:r>
            <a:r>
              <a:rPr lang="en-US" sz="2800" dirty="0" smtClean="0">
                <a:solidFill>
                  <a:srgbClr val="969696"/>
                </a:solidFill>
              </a:rPr>
              <a:t>&lt;/</a:t>
            </a:r>
            <a:r>
              <a:rPr lang="en-US" sz="2800" dirty="0" err="1" smtClean="0">
                <a:solidFill>
                  <a:srgbClr val="969696"/>
                </a:solidFill>
              </a:rPr>
              <a:t>dc:publisher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969696"/>
                </a:solidFill>
              </a:rPr>
              <a:t>&lt;</a:t>
            </a:r>
            <a:r>
              <a:rPr lang="en-US" sz="2800" dirty="0" err="1" smtClean="0">
                <a:solidFill>
                  <a:srgbClr val="969696"/>
                </a:solidFill>
              </a:rPr>
              <a:t>dc:identifier</a:t>
            </a:r>
            <a:r>
              <a:rPr lang="en-US" sz="2800" dirty="0" smtClean="0">
                <a:solidFill>
                  <a:srgbClr val="969696"/>
                </a:solidFill>
              </a:rPr>
              <a:t>&gt;</a:t>
            </a:r>
            <a:r>
              <a:rPr lang="en-US" sz="2800" dirty="0" smtClean="0"/>
              <a:t>http://library.university.edu/raw/tcbowid1.html</a:t>
            </a:r>
            <a:r>
              <a:rPr lang="en-US" sz="2800" dirty="0" smtClean="0">
                <a:solidFill>
                  <a:srgbClr val="969696"/>
                </a:solidFill>
              </a:rPr>
              <a:t>&lt;/dc:identifier&gt;</a:t>
            </a:r>
            <a:r>
              <a:rPr lang="en-US" sz="2800" dirty="0" smtClean="0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57400" y="5943600"/>
            <a:ext cx="4648200" cy="36988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i="1">
                <a:latin typeface="Georgia" pitchFamily="18" charset="0"/>
              </a:rPr>
              <a:t>Record harvested via OAI PMH 2-26-2007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85800"/>
            <a:ext cx="6324600" cy="5297488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253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AB2627"/>
                </a:solidFill>
              </a:rPr>
              <a:t>And this one?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73200"/>
            <a:ext cx="8229600" cy="4876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dc:identifier</a:t>
            </a:r>
            <a:r>
              <a:rPr lang="en-US" sz="1600" dirty="0" smtClean="0">
                <a:solidFill>
                  <a:srgbClr val="969696"/>
                </a:solidFill>
              </a:rPr>
              <a:t>&gt;http</a:t>
            </a:r>
            <a:r>
              <a:rPr lang="en-US" sz="1600" dirty="0" smtClean="0"/>
              <a:t>://</a:t>
            </a:r>
            <a:r>
              <a:rPr lang="en-US" sz="1600" dirty="0" err="1" smtClean="0"/>
              <a:t>museum.university.edu</a:t>
            </a:r>
            <a:r>
              <a:rPr lang="en-US" sz="1600" dirty="0" smtClean="0"/>
              <a:t>/unique identifier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dc:identifier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dc:publisher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smtClean="0"/>
              <a:t>State University Museum of Ichthyology, Fish Field Notes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dc:publisher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dc:format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smtClean="0"/>
              <a:t>jpeg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dc:format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dc:rights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smtClean="0"/>
              <a:t>These pages may be freely searched and displayed. Permission must be received for subsequent distribution in print or electronically. Please go to http://</a:t>
            </a:r>
            <a:r>
              <a:rPr lang="en-US" sz="1600" smtClean="0"/>
              <a:t>museum.university.edu</a:t>
            </a:r>
            <a:r>
              <a:rPr lang="en-US" sz="1600" dirty="0" smtClean="0"/>
              <a:t>/ for more information.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dc:rights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dc:type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smtClean="0"/>
              <a:t>image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dc:type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dc:description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smtClean="0"/>
              <a:t>1926; 0070; 06; Little S. Br. </a:t>
            </a:r>
            <a:r>
              <a:rPr lang="en-US" sz="1600" dirty="0" err="1" smtClean="0"/>
              <a:t>Pere</a:t>
            </a:r>
            <a:r>
              <a:rPr lang="en-US" sz="1600" dirty="0" smtClean="0"/>
              <a:t> Marquette R.; THL26-68; 71300; 71301; 71302; 71303; 71304; 71305; 71306; 71307; 71308; 71309; 07; 1926/07/06; R12W; S09; Second collector Moody; T16N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dc:description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dc:subject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err="1" smtClean="0"/>
              <a:t>Cottus</a:t>
            </a:r>
            <a:r>
              <a:rPr lang="en-US" sz="1600" dirty="0" smtClean="0"/>
              <a:t> </a:t>
            </a:r>
            <a:r>
              <a:rPr lang="en-US" sz="1600" dirty="0" err="1" smtClean="0"/>
              <a:t>bairdi</a:t>
            </a:r>
            <a:r>
              <a:rPr lang="en-US" sz="1600" dirty="0" smtClean="0"/>
              <a:t>; </a:t>
            </a:r>
            <a:r>
              <a:rPr lang="en-US" sz="1600" dirty="0" err="1" smtClean="0"/>
              <a:t>Esox</a:t>
            </a:r>
            <a:r>
              <a:rPr lang="en-US" sz="1600" dirty="0" smtClean="0"/>
              <a:t> </a:t>
            </a:r>
            <a:r>
              <a:rPr lang="en-US" sz="1600" dirty="0" err="1" smtClean="0"/>
              <a:t>lucius</a:t>
            </a:r>
            <a:r>
              <a:rPr lang="en-US" sz="1600" dirty="0" smtClean="0"/>
              <a:t>; </a:t>
            </a:r>
            <a:r>
              <a:rPr lang="en-US" sz="1600" dirty="0" err="1" smtClean="0"/>
              <a:t>Cottus</a:t>
            </a:r>
            <a:r>
              <a:rPr lang="en-US" sz="1600" dirty="0" smtClean="0"/>
              <a:t> </a:t>
            </a:r>
            <a:r>
              <a:rPr lang="en-US" sz="1600" dirty="0" err="1" smtClean="0"/>
              <a:t>cognatus</a:t>
            </a:r>
            <a:r>
              <a:rPr lang="en-US" sz="1600" dirty="0" smtClean="0"/>
              <a:t>; </a:t>
            </a:r>
            <a:r>
              <a:rPr lang="en-US" sz="1600" dirty="0" err="1" smtClean="0"/>
              <a:t>Etheostoma</a:t>
            </a:r>
            <a:r>
              <a:rPr lang="en-US" sz="1600" dirty="0" smtClean="0"/>
              <a:t> </a:t>
            </a:r>
            <a:r>
              <a:rPr lang="en-US" sz="1600" dirty="0" err="1" smtClean="0"/>
              <a:t>nigrum</a:t>
            </a:r>
            <a:r>
              <a:rPr lang="en-US" sz="1600" dirty="0" smtClean="0"/>
              <a:t>; </a:t>
            </a:r>
            <a:r>
              <a:rPr lang="en-US" sz="1600" dirty="0" err="1" smtClean="0"/>
              <a:t>Salmo</a:t>
            </a:r>
            <a:r>
              <a:rPr lang="en-US" sz="1600" dirty="0" smtClean="0"/>
              <a:t> </a:t>
            </a:r>
            <a:r>
              <a:rPr lang="en-US" sz="1600" dirty="0" err="1" smtClean="0"/>
              <a:t>trutta</a:t>
            </a:r>
            <a:r>
              <a:rPr lang="en-US" sz="1600" dirty="0" smtClean="0"/>
              <a:t>; </a:t>
            </a:r>
            <a:r>
              <a:rPr lang="en-US" sz="1600" dirty="0" err="1" smtClean="0"/>
              <a:t>Oncorhynchus</a:t>
            </a:r>
            <a:r>
              <a:rPr lang="en-US" sz="1600" dirty="0" smtClean="0"/>
              <a:t> </a:t>
            </a:r>
            <a:r>
              <a:rPr lang="en-US" sz="1600" dirty="0" err="1" smtClean="0"/>
              <a:t>mykiss</a:t>
            </a:r>
            <a:r>
              <a:rPr lang="en-US" sz="1600" dirty="0" smtClean="0"/>
              <a:t>; </a:t>
            </a:r>
            <a:r>
              <a:rPr lang="en-US" sz="1600" dirty="0" err="1" smtClean="0"/>
              <a:t>Catostomus</a:t>
            </a:r>
            <a:r>
              <a:rPr lang="en-US" sz="1600" dirty="0" smtClean="0"/>
              <a:t> </a:t>
            </a:r>
            <a:r>
              <a:rPr lang="en-US" sz="1600" dirty="0" err="1" smtClean="0"/>
              <a:t>commersoni</a:t>
            </a:r>
            <a:r>
              <a:rPr lang="en-US" sz="1600" dirty="0" smtClean="0"/>
              <a:t>; </a:t>
            </a:r>
            <a:r>
              <a:rPr lang="en-US" sz="1600" dirty="0" err="1" smtClean="0"/>
              <a:t>Pimephales</a:t>
            </a:r>
            <a:r>
              <a:rPr lang="en-US" sz="1600" dirty="0" smtClean="0"/>
              <a:t> </a:t>
            </a:r>
            <a:r>
              <a:rPr lang="en-US" sz="1600" dirty="0" err="1" smtClean="0"/>
              <a:t>notatus</a:t>
            </a:r>
            <a:r>
              <a:rPr lang="en-US" sz="1600" dirty="0" smtClean="0"/>
              <a:t>; </a:t>
            </a:r>
            <a:r>
              <a:rPr lang="en-US" sz="1600" dirty="0" err="1" smtClean="0"/>
              <a:t>Margariscus</a:t>
            </a:r>
            <a:r>
              <a:rPr lang="en-US" sz="1600" dirty="0" smtClean="0"/>
              <a:t> margarita; </a:t>
            </a:r>
            <a:r>
              <a:rPr lang="en-US" sz="1600" dirty="0" err="1" smtClean="0"/>
              <a:t>Rhinichthys</a:t>
            </a:r>
            <a:r>
              <a:rPr lang="en-US" sz="1600" dirty="0" smtClean="0"/>
              <a:t> </a:t>
            </a:r>
            <a:r>
              <a:rPr lang="en-US" sz="1600" dirty="0" err="1" smtClean="0"/>
              <a:t>atratulus</a:t>
            </a:r>
            <a:r>
              <a:rPr lang="en-US" sz="1600" dirty="0" smtClean="0"/>
              <a:t>; mottled </a:t>
            </a:r>
            <a:r>
              <a:rPr lang="en-US" sz="1600" dirty="0" err="1" smtClean="0"/>
              <a:t>sculpin</a:t>
            </a:r>
            <a:r>
              <a:rPr lang="en-US" sz="1600" dirty="0" smtClean="0"/>
              <a:t>; northern pike; slimy </a:t>
            </a:r>
            <a:r>
              <a:rPr lang="en-US" sz="1600" dirty="0" err="1" smtClean="0"/>
              <a:t>sculpin</a:t>
            </a:r>
            <a:r>
              <a:rPr lang="en-US" sz="1600" dirty="0" smtClean="0"/>
              <a:t>; </a:t>
            </a:r>
            <a:r>
              <a:rPr lang="en-US" sz="1600" dirty="0" err="1" smtClean="0"/>
              <a:t>johnny</a:t>
            </a:r>
            <a:r>
              <a:rPr lang="en-US" sz="1600" dirty="0" smtClean="0"/>
              <a:t> darter; brown trout; rainbow trout; white sucker; </a:t>
            </a:r>
            <a:r>
              <a:rPr lang="en-US" sz="1600" dirty="0" err="1" smtClean="0"/>
              <a:t>bluntnose</a:t>
            </a:r>
            <a:r>
              <a:rPr lang="en-US" sz="1600" dirty="0" smtClean="0"/>
              <a:t> minnow…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dc:subject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dc:language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smtClean="0"/>
              <a:t>UND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dc:language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  <a:p>
            <a:pPr marL="123825" indent="-3175" eaLnBrk="1" hangingPunct="1">
              <a:buFontTx/>
              <a:buNone/>
              <a:tabLst>
                <a:tab pos="1711325" algn="l"/>
                <a:tab pos="1828800" algn="l"/>
              </a:tabLst>
            </a:pPr>
            <a:r>
              <a:rPr lang="en-US" sz="1600" dirty="0" smtClean="0">
                <a:solidFill>
                  <a:srgbClr val="969696"/>
                </a:solidFill>
              </a:rPr>
              <a:t>&lt;</a:t>
            </a:r>
            <a:r>
              <a:rPr lang="en-US" sz="1600" dirty="0" err="1" smtClean="0">
                <a:solidFill>
                  <a:srgbClr val="969696"/>
                </a:solidFill>
              </a:rPr>
              <a:t>dc:source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  <a:r>
              <a:rPr lang="en-US" sz="1600" dirty="0" smtClean="0"/>
              <a:t>Michigan 1926 </a:t>
            </a:r>
            <a:r>
              <a:rPr lang="en-US" sz="1600" dirty="0" err="1" smtClean="0"/>
              <a:t>Langlois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dirty="0" smtClean="0"/>
              <a:t>. 1 1926--1926; </a:t>
            </a:r>
            <a:r>
              <a:rPr lang="en-US" sz="1600" dirty="0" smtClean="0">
                <a:solidFill>
                  <a:srgbClr val="969696"/>
                </a:solidFill>
              </a:rPr>
              <a:t>&lt;/</a:t>
            </a:r>
            <a:r>
              <a:rPr lang="en-US" sz="1600" dirty="0" err="1" smtClean="0">
                <a:solidFill>
                  <a:srgbClr val="969696"/>
                </a:solidFill>
              </a:rPr>
              <a:t>dc:source</a:t>
            </a:r>
            <a:r>
              <a:rPr lang="en-US" sz="1600" dirty="0" smtClean="0">
                <a:solidFill>
                  <a:srgbClr val="969696"/>
                </a:solidFill>
              </a:rPr>
              <a:t>&gt;</a:t>
            </a:r>
          </a:p>
        </p:txBody>
      </p:sp>
      <p:sp>
        <p:nvSpPr>
          <p:cNvPr id="21508" name="Rectangle 1029"/>
          <p:cNvSpPr>
            <a:spLocks noChangeArrowheads="1"/>
          </p:cNvSpPr>
          <p:nvPr/>
        </p:nvSpPr>
        <p:spPr bwMode="auto">
          <a:xfrm>
            <a:off x="3954463" y="5607050"/>
            <a:ext cx="4656137" cy="36988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3825" indent="-3175">
              <a:tabLst>
                <a:tab pos="1711325" algn="l"/>
                <a:tab pos="1828800" algn="l"/>
              </a:tabLst>
            </a:pPr>
            <a:r>
              <a:rPr lang="en-US" i="1">
                <a:latin typeface="Georgia" pitchFamily="18" charset="0"/>
              </a:rPr>
              <a:t>Record harvested via OAI PMH 2-27-2007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975" y="228600"/>
            <a:ext cx="3933825" cy="606742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457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VRA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429</TotalTime>
  <Words>1157</Words>
  <Application>Microsoft Macintosh PowerPoint</Application>
  <PresentationFormat>On-screen Show (4:3)</PresentationFormat>
  <Paragraphs>185</Paragraphs>
  <Slides>22</Slides>
  <Notes>13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Shareable Metadata for Visual Resources</vt:lpstr>
      <vt:lpstr>Slide 2</vt:lpstr>
      <vt:lpstr>Slide 3</vt:lpstr>
      <vt:lpstr>Slide 4</vt:lpstr>
      <vt:lpstr>Slide 5</vt:lpstr>
      <vt:lpstr>What does this record describe?</vt:lpstr>
      <vt:lpstr>Slide 7</vt:lpstr>
      <vt:lpstr>And this one?</vt:lpstr>
      <vt:lpstr>Slide 9</vt:lpstr>
      <vt:lpstr>Why Share?</vt:lpstr>
      <vt:lpstr>Sharing allows our users to help us</vt:lpstr>
      <vt:lpstr>Sharing metadata: Federated search</vt:lpstr>
      <vt:lpstr>Sharing metadata: Data aggregation</vt:lpstr>
      <vt:lpstr>Slide 14</vt:lpstr>
      <vt:lpstr>Shareable Metadata…</vt:lpstr>
      <vt:lpstr>Shareable Metadata as a View</vt:lpstr>
      <vt:lpstr>The Cs &amp; Ss of Shareable Metadata</vt:lpstr>
      <vt:lpstr>LC MODS Record for Adams Image</vt:lpstr>
      <vt:lpstr>Special Sharing Challenges for the VR Community</vt:lpstr>
      <vt:lpstr>Basic metadata sharing workflow</vt:lpstr>
      <vt:lpstr>Three possible OAI-PMH workflows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Sharing Beyond Your Institution</dc:title>
  <dc:creator>Jenn Riley</dc:creator>
  <cp:lastModifiedBy>Jenn Riley</cp:lastModifiedBy>
  <cp:revision>58</cp:revision>
  <dcterms:created xsi:type="dcterms:W3CDTF">2010-03-18T02:27:49Z</dcterms:created>
  <dcterms:modified xsi:type="dcterms:W3CDTF">2010-03-18T02:28:35Z</dcterms:modified>
</cp:coreProperties>
</file>