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7.xml" ContentType="application/vnd.openxmlformats-officedocument.presentationml.slide+xml"/>
  <Override PartName="/ppt/slides/slide20.xml" ContentType="application/vnd.openxmlformats-officedocument.presentationml.slide+xml"/>
  <Default Extension="bin" ContentType="application/vnd.openxmlformats-officedocument.presentationml.printerSettings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Default Extension="png" ContentType="image/png"/>
  <Override PartName="/ppt/notesMasters/notesMaster1.xml" ContentType="application/vnd.openxmlformats-officedocument.presentationml.notesMaster+xml"/>
  <Override PartName="/docProps/core.xml" ContentType="application/vnd.openxmlformats-package.core-properties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Default Extension="xml" ContentType="application/xml"/>
  <Override PartName="/ppt/handoutMasters/handoutMaster1.xml" ContentType="application/vnd.openxmlformats-officedocument.presentationml.handoutMaster+xml"/>
  <Default Extension="jpeg" ContentType="image/jpeg"/>
  <Default Extension="rels" ContentType="application/vnd.openxmlformats-package.relationships+xml"/>
  <Default Extension="tiff" ContentType="image/tiff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9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866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0" r:id="rId3"/>
    <p:sldId id="270" r:id="rId4"/>
    <p:sldId id="263" r:id="rId5"/>
    <p:sldId id="262" r:id="rId6"/>
    <p:sldId id="264" r:id="rId7"/>
    <p:sldId id="265" r:id="rId8"/>
    <p:sldId id="266" r:id="rId9"/>
    <p:sldId id="267" r:id="rId10"/>
    <p:sldId id="268" r:id="rId11"/>
    <p:sldId id="261" r:id="rId12"/>
    <p:sldId id="275" r:id="rId13"/>
    <p:sldId id="273" r:id="rId14"/>
    <p:sldId id="280" r:id="rId15"/>
    <p:sldId id="269" r:id="rId16"/>
    <p:sldId id="271" r:id="rId17"/>
    <p:sldId id="276" r:id="rId18"/>
    <p:sldId id="279" r:id="rId19"/>
    <p:sldId id="259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11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62191-D7FF-F748-B67B-9B5F1CC13885}" type="datetimeFigureOut">
              <a:rPr lang="en-US" smtClean="0"/>
              <a:t>7/8/09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213F0-83C5-B84B-8998-806A0F2AAB2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CCEB4-9F5C-2E46-8115-466ABB07111E}" type="datetimeFigureOut">
              <a:rPr lang="en-US" smtClean="0"/>
              <a:t>7/8/09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4C90A-AA2D-624B-9E0A-53E7CEE84E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7/11/09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2009 - ALCTS NRMIG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2009 - ALCTS NRMIG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241D-E356-724A-97C6-BFD1D4176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2009 - ALCTS NRMIG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241D-E356-724A-97C6-BFD1D4176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2009 - ALCTS NRMIG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241D-E356-724A-97C6-BFD1D4176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2009 - ALCTS NRMIG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241D-E356-724A-97C6-BFD1D4176D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2009 - ALCTS NRMIG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241D-E356-724A-97C6-BFD1D4176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2009 - ALCTS NRMIG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241D-E356-724A-97C6-BFD1D4176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2009 - ALCTS NRMIG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241D-E356-724A-97C6-BFD1D4176D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2009 - ALCTS NRMIG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241D-E356-724A-97C6-BFD1D4176D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2009 - ALCTS NRMIG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2009 - ALCTS NRMIG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241D-E356-724A-97C6-BFD1D4176D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r>
              <a:rPr lang="en-US" smtClean="0"/>
              <a:t>7/11/09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ALA 2009 - ALCTS NRMIG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4087241D-E356-724A-97C6-BFD1D4176D0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images%5Cteireport.pdf" TargetMode="External"/><Relationship Id="rId3" Type="http://schemas.openxmlformats.org/officeDocument/2006/relationships/image" Target="../media/image9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iff"/><Relationship Id="rId3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hematron.com" TargetMode="External"/><Relationship Id="rId3" Type="http://schemas.openxmlformats.org/officeDocument/2006/relationships/hyperlink" Target="http://schematron.com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images%5CaquiferMODSexplorer.pdf" TargetMode="External"/><Relationship Id="rId3" Type="http://schemas.openxmlformats.org/officeDocument/2006/relationships/image" Target="../media/image15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hematron.com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rlgReportCard%5Cindex.html" TargetMode="External"/><Relationship Id="rId3" Type="http://schemas.openxmlformats.org/officeDocument/2006/relationships/image" Target="../media/image2.tiff"/><Relationship Id="rId4" Type="http://schemas.openxmlformats.org/officeDocument/2006/relationships/hyperlink" Target="bpg.pdf" TargetMode="External"/><Relationship Id="rId5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images%5Ceadreport.pdf" TargetMode="External"/><Relationship Id="rId3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533400"/>
            <a:ext cx="7406640" cy="419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Schematron</a:t>
            </a:r>
            <a:r>
              <a:rPr lang="en-US" dirty="0" smtClean="0"/>
              <a:t> for Analyzing Conformance to Best Practices for EAD, TEI, and MODS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(and some other thoughts on workflow tools)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4724400"/>
            <a:ext cx="7406640" cy="1752600"/>
          </a:xfrm>
        </p:spPr>
        <p:txBody>
          <a:bodyPr/>
          <a:lstStyle/>
          <a:p>
            <a:r>
              <a:rPr lang="en-US" dirty="0" smtClean="0"/>
              <a:t>Jenn Riley</a:t>
            </a:r>
          </a:p>
          <a:p>
            <a:r>
              <a:rPr lang="en-US" dirty="0" smtClean="0"/>
              <a:t>Metadata Librarian</a:t>
            </a:r>
          </a:p>
          <a:p>
            <a:r>
              <a:rPr lang="en-US" dirty="0" smtClean="0"/>
              <a:t>Indiana University Digital Library Program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ireport.tiff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28" y="273820"/>
            <a:ext cx="8839200" cy="63777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241D-E356-724A-97C6-BFD1D4176D0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2009 - ALCTS NRMIG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illyschematron.tiff"/>
          <p:cNvPicPr>
            <a:picLocks noGrp="1" noChangeAspect="1"/>
          </p:cNvPicPr>
          <p:nvPr>
            <p:ph idx="4294967295"/>
          </p:nvPr>
        </p:nvPicPr>
        <p:blipFill>
          <a:blip r:embed="rId2"/>
          <a:srcRect t="-11934" b="-11934"/>
          <a:stretch>
            <a:fillRect/>
          </a:stretch>
        </p:blipFill>
        <p:spPr>
          <a:xfrm>
            <a:off x="267334" y="731838"/>
            <a:ext cx="8617090" cy="5516562"/>
          </a:xfr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6" name="Picture 5" descr="eadreport_cropped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527" y="914400"/>
            <a:ext cx="6376073" cy="14478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Straight Arrow Connector 7"/>
          <p:cNvCxnSpPr/>
          <p:nvPr/>
        </p:nvCxnSpPr>
        <p:spPr>
          <a:xfrm rot="16200000" flipV="1">
            <a:off x="2247900" y="1714500"/>
            <a:ext cx="15240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6477000" y="2514600"/>
            <a:ext cx="1524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4343003" y="3200003"/>
            <a:ext cx="182959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241D-E356-724A-97C6-BFD1D4176D0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2009 - ALCTS NRMIG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 on </a:t>
            </a:r>
            <a:r>
              <a:rPr lang="en-US" dirty="0" err="1" smtClean="0"/>
              <a:t>Schematron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ISO/IEC 19757 - Document Schema Definition Languages (DSDL) - Part 3: Rule-based validation</a:t>
            </a:r>
            <a:r>
              <a:rPr lang="en-US" sz="2800" dirty="0" smtClean="0"/>
              <a:t> – </a:t>
            </a:r>
            <a:r>
              <a:rPr lang="en-US" sz="2800" dirty="0" err="1" smtClean="0"/>
              <a:t>Schematron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Be careful! </a:t>
            </a:r>
            <a:r>
              <a:rPr lang="en-US" sz="2800" dirty="0" smtClean="0">
                <a:hlinkClick r:id="rId2"/>
              </a:rPr>
              <a:t>http://www.schematron.com</a:t>
            </a:r>
            <a:r>
              <a:rPr lang="en-US" sz="2800" dirty="0" smtClean="0"/>
              <a:t> has the primary specs; </a:t>
            </a:r>
            <a:r>
              <a:rPr lang="en-US" sz="2800" dirty="0" smtClean="0">
                <a:hlinkClick r:id="rId3"/>
              </a:rPr>
              <a:t>http://schematron.com</a:t>
            </a:r>
            <a:r>
              <a:rPr lang="en-US" sz="2800" dirty="0" smtClean="0"/>
              <a:t> is for a particular company’s tool using them. (Weird.)</a:t>
            </a:r>
            <a:endParaRPr lang="en-US" sz="2800" dirty="0" smtClean="0"/>
          </a:p>
          <a:p>
            <a:r>
              <a:rPr lang="en-US" sz="2800" dirty="0" smtClean="0"/>
              <a:t>This is the page you want: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4648200"/>
            <a:ext cx="5334000" cy="1126067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241D-E356-724A-97C6-BFD1D4176D0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2009 - ALCTS NRMIG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 </a:t>
            </a:r>
            <a:r>
              <a:rPr lang="en-US" dirty="0" err="1" smtClean="0"/>
              <a:t>Schematron</a:t>
            </a:r>
            <a:r>
              <a:rPr lang="en-US" dirty="0" smtClean="0"/>
              <a:t>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Schematron</a:t>
            </a:r>
            <a:r>
              <a:rPr lang="en-US" dirty="0" smtClean="0"/>
              <a:t> home page provides two distributions:</a:t>
            </a:r>
          </a:p>
          <a:p>
            <a:pPr lvl="1"/>
            <a:r>
              <a:rPr lang="en-US" dirty="0" smtClean="0"/>
              <a:t>One for XSLT 1.0 processors and one for 2.0 processors</a:t>
            </a:r>
          </a:p>
          <a:p>
            <a:pPr lvl="1"/>
            <a:r>
              <a:rPr lang="en-US" dirty="0" smtClean="0"/>
              <a:t>Each includes a set of three </a:t>
            </a:r>
            <a:r>
              <a:rPr lang="en-US" dirty="0" err="1" smtClean="0"/>
              <a:t>stylesheets</a:t>
            </a:r>
            <a:r>
              <a:rPr lang="en-US" dirty="0" smtClean="0"/>
              <a:t> to be used in turn on the </a:t>
            </a:r>
            <a:r>
              <a:rPr lang="en-US" dirty="0" err="1" smtClean="0"/>
              <a:t>Schematron</a:t>
            </a:r>
            <a:r>
              <a:rPr lang="en-US" dirty="0" smtClean="0"/>
              <a:t> file</a:t>
            </a:r>
          </a:p>
          <a:p>
            <a:pPr lvl="1"/>
            <a:r>
              <a:rPr lang="en-US" dirty="0" smtClean="0"/>
              <a:t>Result of this processing is a </a:t>
            </a:r>
            <a:r>
              <a:rPr lang="en-US" dirty="0" err="1" smtClean="0"/>
              <a:t>stylesheet</a:t>
            </a:r>
            <a:r>
              <a:rPr lang="en-US" dirty="0" smtClean="0"/>
              <a:t> to be run on your XML instance document</a:t>
            </a:r>
          </a:p>
          <a:p>
            <a:r>
              <a:rPr lang="en-US" dirty="0" smtClean="0"/>
              <a:t>IU implementation wraps this all up into an &lt;</a:t>
            </a:r>
            <a:r>
              <a:rPr lang="en-US" dirty="0" err="1" smtClean="0"/>
              <a:t>oXygen</a:t>
            </a:r>
            <a:r>
              <a:rPr lang="en-US" dirty="0" smtClean="0"/>
              <a:t> /&gt; </a:t>
            </a:r>
            <a:r>
              <a:rPr lang="en-US" dirty="0" err="1" smtClean="0"/>
              <a:t>plugin</a:t>
            </a:r>
            <a:r>
              <a:rPr lang="en-US" dirty="0" smtClean="0"/>
              <a:t> written in Java</a:t>
            </a:r>
          </a:p>
          <a:p>
            <a:r>
              <a:rPr lang="en-US" dirty="0" smtClean="0"/>
              <a:t>You could also pipe them together with a shell script, a Windows .bat file, etc……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241D-E356-724A-97C6-BFD1D4176D0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2009 - ALCTS NRMIG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2009 - ALCTS NRMIG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241D-E356-724A-97C6-BFD1D4176D0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9" name="Picture 8" descr="loa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49" y="150381"/>
            <a:ext cx="8248651" cy="655521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quifermodsexplorerlistrecord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575" y="152400"/>
            <a:ext cx="7058025" cy="65627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241D-E356-724A-97C6-BFD1D4176D0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2009 - ALCTS NRMIG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quiferMODSexplorer_cropped.tif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0"/>
            <a:ext cx="7785100" cy="68580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241D-E356-724A-97C6-BFD1D4176D0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2009 - ALCTS NRMIG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step back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can better tools revolutionize metadata creation workflows?</a:t>
            </a:r>
            <a:endParaRPr lang="en-US" dirty="0" smtClean="0"/>
          </a:p>
          <a:p>
            <a:pPr lvl="1"/>
            <a:r>
              <a:rPr lang="en-US" dirty="0" smtClean="0"/>
              <a:t>Promoting consistency</a:t>
            </a:r>
          </a:p>
          <a:p>
            <a:pPr lvl="2"/>
            <a:r>
              <a:rPr lang="en-US" dirty="0" smtClean="0"/>
              <a:t>This is hard and not something that humans are generally good at</a:t>
            </a:r>
          </a:p>
          <a:p>
            <a:pPr lvl="1"/>
            <a:r>
              <a:rPr lang="en-US" dirty="0" smtClean="0"/>
              <a:t>True interoperability between systems</a:t>
            </a:r>
          </a:p>
          <a:p>
            <a:pPr lvl="2"/>
            <a:r>
              <a:rPr lang="en-US" i="1" dirty="0" smtClean="0"/>
              <a:t>Without futzing!</a:t>
            </a:r>
          </a:p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dirty="0" smtClean="0"/>
              <a:t>We spend too much valuable human time doing repetitive and low-value tasks as part of descriptive </a:t>
            </a:r>
            <a:r>
              <a:rPr lang="en-US" dirty="0" smtClean="0"/>
              <a:t>workflows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2009 - ALCTS NRMIG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241D-E356-724A-97C6-BFD1D4176D0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Were do we go from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better use of available technologies</a:t>
            </a:r>
          </a:p>
          <a:p>
            <a:pPr lvl="1"/>
            <a:r>
              <a:rPr lang="en-US" dirty="0" smtClean="0"/>
              <a:t>Automating</a:t>
            </a:r>
          </a:p>
          <a:p>
            <a:pPr lvl="1"/>
            <a:r>
              <a:rPr lang="en-US" dirty="0" smtClean="0"/>
              <a:t>Streamlining</a:t>
            </a:r>
          </a:p>
          <a:p>
            <a:pPr lvl="1"/>
            <a:r>
              <a:rPr lang="en-US" dirty="0" smtClean="0"/>
              <a:t>Validating</a:t>
            </a:r>
          </a:p>
          <a:p>
            <a:r>
              <a:rPr lang="en-US" dirty="0" smtClean="0"/>
              <a:t>We </a:t>
            </a:r>
            <a:r>
              <a:rPr lang="en-US" dirty="0" smtClean="0"/>
              <a:t>can</a:t>
            </a:r>
            <a:r>
              <a:rPr lang="en-US" dirty="0" smtClean="0"/>
              <a:t> and </a:t>
            </a:r>
            <a:r>
              <a:rPr lang="en-US" i="1" dirty="0" smtClean="0"/>
              <a:t>must </a:t>
            </a:r>
            <a:r>
              <a:rPr lang="en-US" dirty="0" smtClean="0"/>
              <a:t>do </a:t>
            </a:r>
            <a:r>
              <a:rPr lang="en-US" dirty="0" smtClean="0"/>
              <a:t>our jobs better and more </a:t>
            </a:r>
            <a:r>
              <a:rPr lang="en-US" dirty="0" smtClean="0"/>
              <a:t>efficiently, with the help of better tools</a:t>
            </a:r>
          </a:p>
          <a:p>
            <a:pPr lvl="1"/>
            <a:r>
              <a:rPr lang="en-US" dirty="0" smtClean="0"/>
              <a:t>Providing comparable services with less</a:t>
            </a:r>
          </a:p>
          <a:p>
            <a:pPr lvl="1"/>
            <a:r>
              <a:rPr lang="en-US" dirty="0" smtClean="0"/>
              <a:t>Creating a convincing argument for more?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2009 - ALCTS NRMIG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241D-E356-724A-97C6-BFD1D4176D0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7463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There is no excuse for not having </a:t>
            </a:r>
            <a:r>
              <a:rPr lang="en-US" dirty="0" smtClean="0"/>
              <a:t>usable metadata creation tools.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600200"/>
            <a:ext cx="749808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Smart </a:t>
            </a:r>
            <a:r>
              <a:rPr lang="en-US" dirty="0" smtClean="0"/>
              <a:t>systems are possible and necessary</a:t>
            </a:r>
          </a:p>
          <a:p>
            <a:pPr lvl="1"/>
            <a:r>
              <a:rPr lang="en-US" dirty="0" smtClean="0"/>
              <a:t>Configurable</a:t>
            </a:r>
          </a:p>
          <a:p>
            <a:pPr lvl="1"/>
            <a:r>
              <a:rPr lang="en-US" dirty="0" smtClean="0"/>
              <a:t>Modular</a:t>
            </a:r>
          </a:p>
          <a:p>
            <a:pPr lvl="1"/>
            <a:r>
              <a:rPr lang="en-US" dirty="0" smtClean="0"/>
              <a:t>Connected</a:t>
            </a:r>
          </a:p>
          <a:p>
            <a:r>
              <a:rPr lang="en-US" dirty="0" smtClean="0"/>
              <a:t>Make it easy to do it well</a:t>
            </a:r>
          </a:p>
          <a:p>
            <a:pPr lvl="1"/>
            <a:r>
              <a:rPr lang="en-US" dirty="0" smtClean="0"/>
              <a:t>Consistent</a:t>
            </a:r>
          </a:p>
          <a:p>
            <a:pPr lvl="1"/>
            <a:r>
              <a:rPr lang="en-US" dirty="0" smtClean="0"/>
              <a:t>Complete</a:t>
            </a:r>
          </a:p>
          <a:p>
            <a:pPr lvl="1"/>
            <a:r>
              <a:rPr lang="en-US" dirty="0" smtClean="0"/>
              <a:t>Efficient</a:t>
            </a:r>
            <a:endParaRPr lang="en-US" dirty="0" smtClean="0"/>
          </a:p>
          <a:p>
            <a:r>
              <a:rPr lang="en-US" dirty="0" smtClean="0"/>
              <a:t>Make it hard to do it poorly</a:t>
            </a:r>
          </a:p>
          <a:p>
            <a:r>
              <a:rPr lang="en-US" i="1" dirty="0" smtClean="0"/>
              <a:t>We must pay a</a:t>
            </a:r>
            <a:r>
              <a:rPr lang="en-US" i="1" dirty="0" smtClean="0"/>
              <a:t>ttention to user interface design for cataloging tools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241D-E356-724A-97C6-BFD1D4176D0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2009 - ALCTS NRMIG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is a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Document-centric XML (TEI, EAD) is very difficult to create consistently</a:t>
            </a:r>
          </a:p>
          <a:p>
            <a:r>
              <a:rPr lang="en-US" dirty="0" smtClean="0"/>
              <a:t>Some common tools to help:</a:t>
            </a:r>
          </a:p>
          <a:p>
            <a:pPr lvl="1"/>
            <a:r>
              <a:rPr lang="en-US" dirty="0" smtClean="0"/>
              <a:t>Schema/DTD validation</a:t>
            </a:r>
          </a:p>
          <a:p>
            <a:pPr lvl="1"/>
            <a:r>
              <a:rPr lang="en-US" dirty="0" smtClean="0"/>
              <a:t>Tag libraries</a:t>
            </a:r>
          </a:p>
          <a:p>
            <a:pPr lvl="1"/>
            <a:r>
              <a:rPr lang="en-US" dirty="0" smtClean="0"/>
              <a:t>XML templates</a:t>
            </a:r>
          </a:p>
          <a:p>
            <a:pPr lvl="1"/>
            <a:r>
              <a:rPr lang="en-US" dirty="0" smtClean="0"/>
              <a:t>Example documents</a:t>
            </a:r>
          </a:p>
          <a:p>
            <a:pPr lvl="1"/>
            <a:r>
              <a:rPr lang="en-US" dirty="0" smtClean="0"/>
              <a:t>Keyboard macros</a:t>
            </a:r>
          </a:p>
          <a:p>
            <a:pPr lvl="1"/>
            <a:r>
              <a:rPr lang="en-US" dirty="0" smtClean="0"/>
              <a:t>Detailed encoding guidelines</a:t>
            </a:r>
          </a:p>
          <a:p>
            <a:r>
              <a:rPr lang="en-US" dirty="0" smtClean="0"/>
              <a:t>These are n</a:t>
            </a:r>
            <a:r>
              <a:rPr lang="en-US" dirty="0" smtClean="0"/>
              <a:t>ot enough!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241D-E356-724A-97C6-BFD1D4176D0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2009 - ALCTS NRMIG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OK, rant over. Thank </a:t>
            </a:r>
            <a:r>
              <a:rPr lang="en-US" dirty="0" smtClean="0"/>
              <a:t>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jenlrile@indiana.</a:t>
            </a:r>
            <a:r>
              <a:rPr lang="en-US" dirty="0" err="1" smtClean="0"/>
              <a:t>edu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(watch out for the invisible “</a:t>
            </a:r>
            <a:r>
              <a:rPr lang="en-US" dirty="0" err="1" smtClean="0"/>
              <a:t>l</a:t>
            </a:r>
            <a:r>
              <a:rPr lang="en-US" dirty="0" smtClean="0"/>
              <a:t>” in the middle)</a:t>
            </a:r>
          </a:p>
          <a:p>
            <a:r>
              <a:rPr lang="en-US" dirty="0" smtClean="0"/>
              <a:t>Slides and handout:</a:t>
            </a:r>
          </a:p>
          <a:p>
            <a:pPr lvl="1"/>
            <a:r>
              <a:rPr lang="en-US" dirty="0" smtClean="0"/>
              <a:t>On ALA presentations Wiki </a:t>
            </a:r>
            <a:br>
              <a:rPr lang="en-US" dirty="0" smtClean="0"/>
            </a:br>
            <a:r>
              <a:rPr lang="en-US" dirty="0" smtClean="0"/>
              <a:t>&lt;http://</a:t>
            </a:r>
            <a:r>
              <a:rPr lang="en-US" dirty="0" err="1" smtClean="0"/>
              <a:t>presentations.ala.org</a:t>
            </a:r>
            <a:r>
              <a:rPr lang="en-US" dirty="0" smtClean="0"/>
              <a:t>&gt;</a:t>
            </a:r>
          </a:p>
          <a:p>
            <a:pPr lvl="1"/>
            <a:r>
              <a:rPr lang="en-US" dirty="0" smtClean="0"/>
              <a:t>On my home page</a:t>
            </a:r>
            <a:br>
              <a:rPr lang="en-US" dirty="0" smtClean="0"/>
            </a:br>
            <a:r>
              <a:rPr lang="en-US" dirty="0" smtClean="0"/>
              <a:t>&lt;http://www.dlib.indiana.edu/~jenlrile/presentations/</a:t>
            </a:r>
            <a:r>
              <a:rPr lang="en-US" dirty="0" smtClean="0"/>
              <a:t>nrmig2009/&gt;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241D-E356-724A-97C6-BFD1D4176D0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2009 - ALCTS NRMIG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 possible</a:t>
            </a:r>
            <a:r>
              <a:rPr lang="en-US" dirty="0" smtClean="0"/>
              <a:t> tool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Machine validation </a:t>
            </a:r>
            <a:r>
              <a:rPr lang="en-US" dirty="0" smtClean="0"/>
              <a:t>of a file against local encoding guidelines</a:t>
            </a:r>
          </a:p>
          <a:p>
            <a:r>
              <a:rPr lang="en-US" dirty="0" smtClean="0"/>
              <a:t>Can only go so far, but </a:t>
            </a:r>
            <a:r>
              <a:rPr lang="en-US" dirty="0" smtClean="0"/>
              <a:t>that far is extremely helpful</a:t>
            </a:r>
            <a:endParaRPr lang="en-US" dirty="0" smtClean="0"/>
          </a:p>
          <a:p>
            <a:r>
              <a:rPr lang="en-US" dirty="0" smtClean="0"/>
              <a:t>Indiana University implemented using:</a:t>
            </a:r>
          </a:p>
          <a:p>
            <a:pPr lvl="1"/>
            <a:r>
              <a:rPr lang="en-US" dirty="0" err="1" smtClean="0"/>
              <a:t>Schematron</a:t>
            </a:r>
            <a:r>
              <a:rPr lang="en-US" dirty="0" smtClean="0"/>
              <a:t> (</a:t>
            </a:r>
            <a:r>
              <a:rPr lang="en-US" dirty="0" smtClean="0">
                <a:hlinkClick r:id="rId2"/>
              </a:rPr>
              <a:t>http://www.schematron.com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&lt;</a:t>
            </a:r>
            <a:r>
              <a:rPr lang="en-US" dirty="0" err="1" smtClean="0"/>
              <a:t>oX</a:t>
            </a:r>
            <a:r>
              <a:rPr lang="en-US" dirty="0" err="1" smtClean="0"/>
              <a:t>ygen</a:t>
            </a:r>
            <a:r>
              <a:rPr lang="en-US" dirty="0" smtClean="0"/>
              <a:t> /&gt; </a:t>
            </a:r>
            <a:r>
              <a:rPr lang="en-US" dirty="0" err="1" smtClean="0"/>
              <a:t>plugin</a:t>
            </a:r>
            <a:r>
              <a:rPr lang="en-US" dirty="0" smtClean="0"/>
              <a:t> architecture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241D-E356-724A-97C6-BFD1D4176D0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2009 - ALCTS NRMIG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Inspiration: RLG EAD Report Card</a:t>
            </a:r>
            <a:endParaRPr lang="en-US" dirty="0"/>
          </a:p>
        </p:txBody>
      </p:sp>
      <p:pic>
        <p:nvPicPr>
          <p:cNvPr id="5" name="Picture 4" descr="rlgreport_cropped.tiff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769" y="3276600"/>
            <a:ext cx="7355920" cy="31543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rlgbpg_cropped.tiff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1447800"/>
            <a:ext cx="8077200" cy="153410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7/11/09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241D-E356-724A-97C6-BFD1D4176D0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2009 - ALCTS NRMIG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xygenEAD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87" y="838200"/>
            <a:ext cx="8695069" cy="5257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241D-E356-724A-97C6-BFD1D4176D0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2009 - ALCTS NRMIG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xygenEADplugi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37" y="776486"/>
            <a:ext cx="8755063" cy="54719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241D-E356-724A-97C6-BFD1D4176D0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2009 - ALCTS NRMIG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adreport.tiff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104" y="403542"/>
            <a:ext cx="8680450" cy="61335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241D-E356-724A-97C6-BFD1D4176D0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2009 - ALCTS NRMIG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xygenTEI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1" y="116982"/>
            <a:ext cx="8762999" cy="66648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241D-E356-724A-97C6-BFD1D4176D0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2009 - ALCTS NRMIG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xygenTEIplugi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025"/>
            <a:ext cx="9144000" cy="5715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7/11/09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7241D-E356-724A-97C6-BFD1D4176D0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ALA 2009 - ALCTS NRMIG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1479</TotalTime>
  <Words>722</Words>
  <Application>Microsoft Macintosh PowerPoint</Application>
  <PresentationFormat>On-screen Show (4:3)</PresentationFormat>
  <Paragraphs>121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Solstice</vt:lpstr>
      <vt:lpstr>Using Schematron for Analyzing Conformance to Best Practices for EAD, TEI, and MODS  (and some other thoughts on workflow tools) </vt:lpstr>
      <vt:lpstr>Consistency is a challenge</vt:lpstr>
      <vt:lpstr>Another possible tool layer</vt:lpstr>
      <vt:lpstr>Inspiration: RLG EAD Report Card</vt:lpstr>
      <vt:lpstr>Slide 5</vt:lpstr>
      <vt:lpstr>Slide 6</vt:lpstr>
      <vt:lpstr>Slide 7</vt:lpstr>
      <vt:lpstr>Slide 8</vt:lpstr>
      <vt:lpstr>Slide 9</vt:lpstr>
      <vt:lpstr>Slide 10</vt:lpstr>
      <vt:lpstr>Slide 11</vt:lpstr>
      <vt:lpstr>More info on Schematron</vt:lpstr>
      <vt:lpstr>Using a Schematron file</vt:lpstr>
      <vt:lpstr>Slide 14</vt:lpstr>
      <vt:lpstr>Slide 15</vt:lpstr>
      <vt:lpstr>Slide 16</vt:lpstr>
      <vt:lpstr>Let’s step back</vt:lpstr>
      <vt:lpstr>Were do we go from here?</vt:lpstr>
      <vt:lpstr>There is no excuse for not having usable metadata creation tools.</vt:lpstr>
      <vt:lpstr>OK, rant over. Thank you!</vt:lpstr>
    </vt:vector>
  </TitlesOfParts>
  <Company>Indiana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 Riley</dc:creator>
  <cp:lastModifiedBy>Jenn Riley</cp:lastModifiedBy>
  <cp:revision>18</cp:revision>
  <cp:lastPrinted>2009-07-09T01:18:27Z</cp:lastPrinted>
  <dcterms:created xsi:type="dcterms:W3CDTF">2009-07-09T00:00:40Z</dcterms:created>
  <dcterms:modified xsi:type="dcterms:W3CDTF">2009-07-09T01:24:25Z</dcterms:modified>
</cp:coreProperties>
</file>