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 id="2147483682" r:id="rId2"/>
    <p:sldMasterId id="2147483694" r:id="rId3"/>
  </p:sldMasterIdLst>
  <p:notesMasterIdLst>
    <p:notesMasterId r:id="rId31"/>
  </p:notesMasterIdLst>
  <p:handoutMasterIdLst>
    <p:handoutMasterId r:id="rId32"/>
  </p:handoutMasterIdLst>
  <p:sldIdLst>
    <p:sldId id="256" r:id="rId4"/>
    <p:sldId id="267" r:id="rId5"/>
    <p:sldId id="270" r:id="rId6"/>
    <p:sldId id="271" r:id="rId7"/>
    <p:sldId id="257" r:id="rId8"/>
    <p:sldId id="259" r:id="rId9"/>
    <p:sldId id="272" r:id="rId10"/>
    <p:sldId id="273" r:id="rId11"/>
    <p:sldId id="275" r:id="rId12"/>
    <p:sldId id="274" r:id="rId13"/>
    <p:sldId id="276" r:id="rId14"/>
    <p:sldId id="278" r:id="rId15"/>
    <p:sldId id="277" r:id="rId16"/>
    <p:sldId id="279" r:id="rId17"/>
    <p:sldId id="260" r:id="rId18"/>
    <p:sldId id="280" r:id="rId19"/>
    <p:sldId id="281" r:id="rId20"/>
    <p:sldId id="282" r:id="rId21"/>
    <p:sldId id="283" r:id="rId22"/>
    <p:sldId id="284" r:id="rId23"/>
    <p:sldId id="285" r:id="rId24"/>
    <p:sldId id="263" r:id="rId25"/>
    <p:sldId id="264" r:id="rId26"/>
    <p:sldId id="286" r:id="rId27"/>
    <p:sldId id="266" r:id="rId28"/>
    <p:sldId id="269" r:id="rId29"/>
    <p:sldId id="26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Unicode MS" charset="0"/>
        <a:ea typeface="ＭＳ Ｐゴシック" charset="0"/>
        <a:cs typeface="Arial"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Arial"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Arial"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Arial"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Arial" charset="0"/>
      </a:defRPr>
    </a:lvl5pPr>
    <a:lvl6pPr marL="2286000" algn="l" defTabSz="457200" rtl="0" eaLnBrk="1" latinLnBrk="0" hangingPunct="1">
      <a:defRPr kern="1200">
        <a:solidFill>
          <a:schemeClr val="tx1"/>
        </a:solidFill>
        <a:latin typeface="Arial Unicode MS" charset="0"/>
        <a:ea typeface="ＭＳ Ｐゴシック" charset="0"/>
        <a:cs typeface="Arial" charset="0"/>
      </a:defRPr>
    </a:lvl6pPr>
    <a:lvl7pPr marL="2743200" algn="l" defTabSz="457200" rtl="0" eaLnBrk="1" latinLnBrk="0" hangingPunct="1">
      <a:defRPr kern="1200">
        <a:solidFill>
          <a:schemeClr val="tx1"/>
        </a:solidFill>
        <a:latin typeface="Arial Unicode MS" charset="0"/>
        <a:ea typeface="ＭＳ Ｐゴシック" charset="0"/>
        <a:cs typeface="Arial" charset="0"/>
      </a:defRPr>
    </a:lvl7pPr>
    <a:lvl8pPr marL="3200400" algn="l" defTabSz="457200" rtl="0" eaLnBrk="1" latinLnBrk="0" hangingPunct="1">
      <a:defRPr kern="1200">
        <a:solidFill>
          <a:schemeClr val="tx1"/>
        </a:solidFill>
        <a:latin typeface="Arial Unicode MS" charset="0"/>
        <a:ea typeface="ＭＳ Ｐゴシック" charset="0"/>
        <a:cs typeface="Arial" charset="0"/>
      </a:defRPr>
    </a:lvl8pPr>
    <a:lvl9pPr marL="3657600" algn="l" defTabSz="457200" rtl="0" eaLnBrk="1" latinLnBrk="0" hangingPunct="1">
      <a:defRPr kern="1200">
        <a:solidFill>
          <a:schemeClr val="tx1"/>
        </a:solidFill>
        <a:latin typeface="Arial Unicode M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43" autoAdjust="0"/>
  </p:normalViewPr>
  <p:slideViewPr>
    <p:cSldViewPr snapToGrid="0">
      <p:cViewPr>
        <p:scale>
          <a:sx n="65" d="100"/>
          <a:sy n="65" d="100"/>
        </p:scale>
        <p:origin x="-80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47F526-1506-4A4A-8820-C63911FB6FED}" type="datetimeFigureOut">
              <a:rPr lang="en-US" smtClean="0"/>
              <a:t>4/1/12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A27AA8-0F19-674F-B406-6F55967D405B}" type="slidenum">
              <a:rPr lang="en-US" smtClean="0"/>
              <a:t>‹#›</a:t>
            </a:fld>
            <a:endParaRPr lang="en-US"/>
          </a:p>
        </p:txBody>
      </p:sp>
    </p:spTree>
    <p:extLst>
      <p:ext uri="{BB962C8B-B14F-4D97-AF65-F5344CB8AC3E}">
        <p14:creationId xmlns:p14="http://schemas.microsoft.com/office/powerpoint/2010/main" val="621400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A8D7B-1CF3-4149-92A0-C0415F718BB9}" type="datetimeFigureOut">
              <a:rPr lang="en-US" smtClean="0"/>
              <a:t>4/1/12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CBE0D-974B-5449-8804-9DBF54640D3D}" type="slidenum">
              <a:rPr lang="en-US" smtClean="0"/>
              <a:t>‹#›</a:t>
            </a:fld>
            <a:endParaRPr lang="en-US"/>
          </a:p>
        </p:txBody>
      </p:sp>
    </p:spTree>
    <p:extLst>
      <p:ext uri="{BB962C8B-B14F-4D97-AF65-F5344CB8AC3E}">
        <p14:creationId xmlns:p14="http://schemas.microsoft.com/office/powerpoint/2010/main" val="5817514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all familiar with this problem.</a:t>
            </a:r>
            <a:r>
              <a:rPr lang="en-US" baseline="0" dirty="0" smtClean="0"/>
              <a:t> It often feels intractable.</a:t>
            </a:r>
          </a:p>
          <a:p>
            <a:endParaRPr lang="en-US" baseline="0" dirty="0" smtClean="0"/>
          </a:p>
          <a:p>
            <a:r>
              <a:rPr lang="en-US" baseline="0" dirty="0" smtClean="0"/>
              <a:t>I’ll describe some strategies UNC Library is using to move forward in these areas, primarily as they relate to digital collections, digital libraries, and library technology.</a:t>
            </a:r>
            <a:endParaRPr lang="en-US"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t>1</a:t>
            </a:fld>
            <a:endParaRPr lang="en-US"/>
          </a:p>
        </p:txBody>
      </p:sp>
    </p:spTree>
    <p:extLst>
      <p:ext uri="{BB962C8B-B14F-4D97-AF65-F5344CB8AC3E}">
        <p14:creationId xmlns:p14="http://schemas.microsoft.com/office/powerpoint/2010/main" val="271689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long term plans,</a:t>
            </a:r>
            <a:r>
              <a:rPr lang="en-US" baseline="0" dirty="0" smtClean="0"/>
              <a:t> a vision</a:t>
            </a:r>
          </a:p>
          <a:p>
            <a:r>
              <a:rPr lang="en-US" baseline="0" dirty="0" smtClean="0"/>
              <a:t>Work towards it in stages</a:t>
            </a:r>
          </a:p>
          <a:p>
            <a:r>
              <a:rPr lang="en-US" baseline="0" dirty="0" smtClean="0"/>
              <a:t>Plan stages, but be flexible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It’s also not going to solve everything. This</a:t>
            </a:r>
            <a:r>
              <a:rPr lang="en-US" baseline="0" dirty="0" smtClean="0"/>
              <a:t> would provide us a solid foundation for technical sustainability, but not absolutely ensure it. And there are other kinds of sustainability as well.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t>11</a:t>
            </a:fld>
            <a:endParaRPr lang="en-US"/>
          </a:p>
        </p:txBody>
      </p:sp>
    </p:spTree>
    <p:extLst>
      <p:ext uri="{BB962C8B-B14F-4D97-AF65-F5344CB8AC3E}">
        <p14:creationId xmlns:p14="http://schemas.microsoft.com/office/powerpoint/2010/main" val="212905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brief examples of other kinds of sustainability, related to adding value to collection</a:t>
            </a:r>
            <a:r>
              <a:rPr lang="en-US" baseline="0" dirty="0" smtClean="0"/>
              <a:t> objects.</a:t>
            </a:r>
            <a:endParaRPr lang="en-US" dirty="0" smtClean="0"/>
          </a:p>
          <a:p>
            <a:endParaRPr lang="en-US" dirty="0" smtClean="0"/>
          </a:p>
          <a:p>
            <a:r>
              <a:rPr lang="en-US" dirty="0" smtClean="0"/>
              <a:t>LEARN </a:t>
            </a:r>
            <a:r>
              <a:rPr lang="en-US" dirty="0" smtClean="0"/>
              <a:t>NC –</a:t>
            </a:r>
            <a:r>
              <a:rPr lang="en-US" baseline="0" dirty="0" smtClean="0"/>
              <a:t> lesson plans</a:t>
            </a:r>
          </a:p>
          <a:p>
            <a:endParaRPr lang="en-US" dirty="0" smtClean="0"/>
          </a:p>
          <a:p>
            <a:r>
              <a:rPr lang="en-US" dirty="0" smtClean="0"/>
              <a:t>Working w/ faculty for </a:t>
            </a:r>
            <a:r>
              <a:rPr lang="en-US" dirty="0" smtClean="0"/>
              <a:t>interpretative</a:t>
            </a:r>
            <a:r>
              <a:rPr lang="en-US" baseline="0" dirty="0" smtClean="0"/>
              <a:t> aspects</a:t>
            </a:r>
            <a:endParaRPr lang="en-US" dirty="0" smtClean="0"/>
          </a:p>
          <a:p>
            <a:r>
              <a:rPr lang="en-US" dirty="0" smtClean="0"/>
              <a:t>User</a:t>
            </a:r>
            <a:r>
              <a:rPr lang="en-US" baseline="0" dirty="0" smtClean="0"/>
              <a:t> clicks on VAC pages make up more than 10% of the clicks</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13</a:t>
            </a:fld>
            <a:endParaRPr lang="en-US"/>
          </a:p>
        </p:txBody>
      </p:sp>
    </p:spTree>
    <p:extLst>
      <p:ext uri="{BB962C8B-B14F-4D97-AF65-F5344CB8AC3E}">
        <p14:creationId xmlns:p14="http://schemas.microsoft.com/office/powerpoint/2010/main" val="407638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transition for us.</a:t>
            </a:r>
            <a:r>
              <a:rPr lang="en-US" baseline="0" dirty="0" smtClean="0"/>
              <a:t> We’re still working on defining it. </a:t>
            </a:r>
          </a:p>
          <a:p>
            <a:endParaRPr lang="en-US" baseline="0" dirty="0" smtClean="0"/>
          </a:p>
          <a:p>
            <a:r>
              <a:rPr lang="en-US" baseline="0" dirty="0" smtClean="0"/>
              <a:t>It’s about doing new things, but it’s also about recasting some of our current activities in a new light. We’re still doing digitization. Re-cast this as a service, just start thinking that way. </a:t>
            </a:r>
          </a:p>
          <a:p>
            <a:endParaRPr lang="en-US" baseline="0" dirty="0" smtClean="0"/>
          </a:p>
          <a:p>
            <a:r>
              <a:rPr lang="en-US" baseline="0" dirty="0" smtClean="0"/>
              <a:t>My unit isn’t doing all of these right now – they’re all somewhere in the library, to some degree. Skills don’t have to be located in just one department.</a:t>
            </a:r>
          </a:p>
          <a:p>
            <a:endParaRPr lang="en-US" baseline="0" dirty="0" smtClean="0"/>
          </a:p>
          <a:p>
            <a:r>
              <a:rPr lang="en-US" baseline="0" dirty="0" smtClean="0"/>
              <a:t>How to grow supporting more and more projects? Visits to classes, user accounts, maintain more and more interactions. Don’t have a solution to this yet.</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14</a:t>
            </a:fld>
            <a:endParaRPr lang="en-US"/>
          </a:p>
        </p:txBody>
      </p:sp>
    </p:spTree>
    <p:extLst>
      <p:ext uri="{BB962C8B-B14F-4D97-AF65-F5344CB8AC3E}">
        <p14:creationId xmlns:p14="http://schemas.microsoft.com/office/powerpoint/2010/main" val="269842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Encourage planning,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allow possible initiatives to be compared to one another,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 a path for ideas to reach fruition,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ensure we can commit the resources necessary to succeed with those initiatives we do prioritize.</a:t>
            </a:r>
          </a:p>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15</a:t>
            </a:fld>
            <a:endParaRPr lang="en-US"/>
          </a:p>
        </p:txBody>
      </p:sp>
    </p:spTree>
    <p:extLst>
      <p:ext uri="{BB962C8B-B14F-4D97-AF65-F5344CB8AC3E}">
        <p14:creationId xmlns:p14="http://schemas.microsoft.com/office/powerpoint/2010/main" val="28260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Library Technology Council was struggling</a:t>
            </a:r>
            <a:r>
              <a:rPr lang="en-US" baseline="0" dirty="0" smtClean="0"/>
              <a:t> allocating technology resources. Good proposals, unclear implementation plans, no way to balance them against one another.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 culture of cultivating ideas, get many involved in planning/implementing. Leadership, wide perspective</a:t>
            </a:r>
            <a:r>
              <a:rPr lang="en-US" baseline="0" dirty="0" smtClean="0"/>
              <a:t> on the part of the proposer, engagement from technical staff, all willing to negotiate, compromise, and see the larger picture.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don’t have this yet at UNC. So how do we get there?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Lots of discussion. Clear direction, priorities.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we also attempted in one way to force the issue.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16</a:t>
            </a:fld>
            <a:endParaRPr lang="en-US"/>
          </a:p>
        </p:txBody>
      </p:sp>
    </p:spTree>
    <p:extLst>
      <p:ext uri="{BB962C8B-B14F-4D97-AF65-F5344CB8AC3E}">
        <p14:creationId xmlns:p14="http://schemas.microsoft.com/office/powerpoint/2010/main" val="3368108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a:t>
            </a:r>
            <a:r>
              <a:rPr lang="en-US" baseline="0" dirty="0" smtClean="0"/>
              <a:t> new process, version 1.0</a:t>
            </a:r>
          </a:p>
          <a:p>
            <a:r>
              <a:rPr lang="en-US" baseline="0" dirty="0" smtClean="0"/>
              <a:t>“Library Technology Council Proposal Submission, Review, and Approval Process”</a:t>
            </a:r>
            <a:endParaRPr lang="en-US" dirty="0" smtClean="0"/>
          </a:p>
          <a:p>
            <a:r>
              <a:rPr lang="en-US" dirty="0" smtClean="0"/>
              <a:t>Explain what LTC is</a:t>
            </a:r>
          </a:p>
          <a:p>
            <a:r>
              <a:rPr lang="en-US" dirty="0" smtClean="0"/>
              <a:t>Goal: transparency, planning, not too slow</a:t>
            </a:r>
          </a:p>
          <a:p>
            <a:endParaRPr lang="en-US" dirty="0" smtClean="0"/>
          </a:p>
          <a:p>
            <a:r>
              <a:rPr lang="en-US" dirty="0" smtClean="0"/>
              <a:t>Premise: set aside</a:t>
            </a:r>
            <a:r>
              <a:rPr lang="en-US" baseline="0" dirty="0" smtClean="0"/>
              <a:t> some resources for “projects”. Proposed projects clearly state how many resources they need.</a:t>
            </a:r>
            <a:endParaRPr lang="en-US" dirty="0" smtClean="0"/>
          </a:p>
          <a:p>
            <a:endParaRPr lang="en-US" dirty="0" smtClean="0"/>
          </a:p>
          <a:p>
            <a:r>
              <a:rPr lang="en-US" dirty="0" smtClean="0"/>
              <a:t>For all tech, not just dig </a:t>
            </a:r>
            <a:r>
              <a:rPr lang="en-US" dirty="0" err="1" smtClean="0"/>
              <a:t>coll</a:t>
            </a:r>
            <a:endParaRPr lang="en-US" dirty="0" smtClean="0"/>
          </a:p>
          <a:p>
            <a:r>
              <a:rPr lang="en-US" dirty="0" smtClean="0"/>
              <a:t>It’s formal.</a:t>
            </a:r>
            <a:r>
              <a:rPr lang="en-US" baseline="0" dirty="0" smtClean="0"/>
              <a:t> </a:t>
            </a:r>
          </a:p>
          <a:p>
            <a:r>
              <a:rPr lang="en-US" baseline="0" dirty="0" smtClean="0"/>
              <a:t>Submit any time. For big initiatives, twice-yearly decisions. </a:t>
            </a:r>
          </a:p>
          <a:p>
            <a:r>
              <a:rPr lang="en-US" baseline="0" dirty="0" smtClean="0"/>
              <a:t>Responsible, allows prioritization. But not nimble.</a:t>
            </a:r>
            <a:endParaRPr lang="en-US" dirty="0" smtClean="0"/>
          </a:p>
          <a:p>
            <a:endParaRPr lang="en-US" dirty="0" smtClean="0"/>
          </a:p>
          <a:p>
            <a:r>
              <a:rPr lang="en-US" dirty="0" smtClean="0"/>
              <a:t>Don’t need to go into the details. But review some notable features:</a:t>
            </a:r>
          </a:p>
          <a:p>
            <a:endParaRPr lang="en-US" dirty="0" smtClean="0"/>
          </a:p>
          <a:p>
            <a:r>
              <a:rPr lang="en-US" dirty="0" smtClean="0"/>
              <a:t>(next</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t>17</a:t>
            </a:fld>
            <a:endParaRPr lang="en-US"/>
          </a:p>
        </p:txBody>
      </p:sp>
    </p:spTree>
    <p:extLst>
      <p:ext uri="{BB962C8B-B14F-4D97-AF65-F5344CB8AC3E}">
        <p14:creationId xmlns:p14="http://schemas.microsoft.com/office/powerpoint/2010/main" val="377650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Administrators explicitly wanted a mechanism to compare possible initiatives against one another.</a:t>
            </a:r>
          </a:p>
          <a:p>
            <a:pPr marL="0" indent="0">
              <a:buFontTx/>
              <a:buNone/>
            </a:pPr>
            <a:endParaRPr lang="en-US" baseline="0" dirty="0" smtClean="0"/>
          </a:p>
          <a:p>
            <a:pPr marL="0" indent="0">
              <a:buFontTx/>
              <a:buNone/>
            </a:pPr>
            <a:r>
              <a:rPr lang="en-US" baseline="0" dirty="0" smtClean="0"/>
              <a:t>But can move more quickly in some cases. </a:t>
            </a:r>
          </a:p>
          <a:p>
            <a:pPr marL="0" indent="0">
              <a:buFontTx/>
              <a:buNone/>
            </a:pPr>
            <a:r>
              <a:rPr lang="en-US" baseline="0" dirty="0" smtClean="0"/>
              <a:t>Basic premise: Set aside some resources that can be used for initiatives as they come up.</a:t>
            </a:r>
          </a:p>
          <a:p>
            <a:pPr marL="0" indent="0">
              <a:buFontTx/>
              <a:buNone/>
            </a:pPr>
            <a:endParaRPr lang="en-US" baseline="0" dirty="0" smtClean="0"/>
          </a:p>
          <a:p>
            <a:pPr marL="0" indent="0">
              <a:buFontTx/>
              <a:buNone/>
            </a:pPr>
            <a:r>
              <a:rPr lang="en-US" baseline="0" dirty="0" smtClean="0"/>
              <a:t>Our criteria:</a:t>
            </a:r>
          </a:p>
          <a:p>
            <a:pPr marL="171450" indent="-171450">
              <a:buFontTx/>
              <a:buChar char="-"/>
            </a:pPr>
            <a:r>
              <a:rPr lang="en-US" baseline="0" dirty="0" smtClean="0"/>
              <a:t>Something we already know how to do</a:t>
            </a:r>
          </a:p>
          <a:p>
            <a:pPr marL="171450" indent="-171450">
              <a:buFontTx/>
              <a:buChar char="-"/>
            </a:pPr>
            <a:r>
              <a:rPr lang="en-US" baseline="0" dirty="0" smtClean="0"/>
              <a:t>Doesn’t take too many resources</a:t>
            </a:r>
          </a:p>
        </p:txBody>
      </p:sp>
      <p:sp>
        <p:nvSpPr>
          <p:cNvPr id="4" name="Slide Number Placeholder 3"/>
          <p:cNvSpPr>
            <a:spLocks noGrp="1"/>
          </p:cNvSpPr>
          <p:nvPr>
            <p:ph type="sldNum" sz="quarter" idx="10"/>
          </p:nvPr>
        </p:nvSpPr>
        <p:spPr/>
        <p:txBody>
          <a:bodyPr/>
          <a:lstStyle/>
          <a:p>
            <a:fld id="{85ECBE0D-974B-5449-8804-9DBF54640D3D}" type="slidenum">
              <a:rPr lang="en-US" smtClean="0"/>
              <a:t>18</a:t>
            </a:fld>
            <a:endParaRPr lang="en-US"/>
          </a:p>
        </p:txBody>
      </p:sp>
    </p:spTree>
    <p:extLst>
      <p:ext uri="{BB962C8B-B14F-4D97-AF65-F5344CB8AC3E}">
        <p14:creationId xmlns:p14="http://schemas.microsoft.com/office/powerpoint/2010/main" val="377650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have two different templates for fast-tracked and full review work.</a:t>
            </a:r>
          </a:p>
          <a:p>
            <a:pPr marL="0" indent="0">
              <a:buFontTx/>
              <a:buNone/>
            </a:pPr>
            <a:endParaRPr lang="en-US" baseline="0" dirty="0" smtClean="0"/>
          </a:p>
          <a:p>
            <a:pPr marL="0" indent="0">
              <a:buFontTx/>
              <a:buNone/>
            </a:pPr>
            <a:r>
              <a:rPr lang="en-US" baseline="0" dirty="0" smtClean="0"/>
              <a:t>Project plan templates have the usual features:</a:t>
            </a:r>
          </a:p>
          <a:p>
            <a:pPr marL="171450" indent="-171450">
              <a:buFontTx/>
              <a:buChar char="-"/>
            </a:pPr>
            <a:r>
              <a:rPr lang="en-US" baseline="0" dirty="0" smtClean="0"/>
              <a:t>Justification</a:t>
            </a:r>
          </a:p>
          <a:p>
            <a:pPr marL="171450" indent="-171450">
              <a:buFontTx/>
              <a:buChar char="-"/>
            </a:pPr>
            <a:r>
              <a:rPr lang="en-US" baseline="0" dirty="0" smtClean="0"/>
              <a:t>User impact</a:t>
            </a:r>
          </a:p>
          <a:p>
            <a:pPr marL="171450" indent="-171450">
              <a:buFontTx/>
              <a:buChar char="-"/>
            </a:pPr>
            <a:r>
              <a:rPr lang="en-US" baseline="0" dirty="0" smtClean="0"/>
              <a:t>Assessment plan</a:t>
            </a:r>
          </a:p>
          <a:p>
            <a:pPr marL="171450" indent="-171450">
              <a:buFontTx/>
              <a:buChar char="-"/>
            </a:pPr>
            <a:r>
              <a:rPr lang="en-US" baseline="0" dirty="0" smtClean="0"/>
              <a:t>Timeline/resources</a:t>
            </a:r>
          </a:p>
          <a:p>
            <a:pPr marL="171450" indent="-171450">
              <a:buFontTx/>
              <a:buChar char="-"/>
            </a:pPr>
            <a:endParaRPr lang="en-US" baseline="0" dirty="0" smtClean="0"/>
          </a:p>
          <a:p>
            <a:pPr marL="0" indent="0">
              <a:buFontTx/>
              <a:buNone/>
            </a:pPr>
            <a:r>
              <a:rPr lang="en-US" baseline="0" dirty="0" smtClean="0"/>
              <a:t>Developed by a team, including both content and technical staff.</a:t>
            </a:r>
          </a:p>
          <a:p>
            <a:pPr marL="0" indent="0">
              <a:buFontTx/>
              <a:buNone/>
            </a:pPr>
            <a:r>
              <a:rPr lang="en-US" baseline="0" dirty="0" smtClean="0"/>
              <a:t>Forces planning. But is bureaucracy.</a:t>
            </a:r>
          </a:p>
          <a:p>
            <a:pPr marL="0" indent="0">
              <a:buFontTx/>
              <a:buNone/>
            </a:pPr>
            <a:r>
              <a:rPr lang="en-US" baseline="0" dirty="0" smtClean="0"/>
              <a:t>Goal is to use this as a valuable planning tool, not be seen as a barrier.</a:t>
            </a:r>
          </a:p>
          <a:p>
            <a:pPr marL="0" indent="0">
              <a:buFontTx/>
              <a:buNone/>
            </a:pPr>
            <a:endParaRPr lang="en-US" baseline="0" dirty="0" smtClean="0"/>
          </a:p>
          <a:p>
            <a:pPr marL="0" indent="0">
              <a:buFontTx/>
              <a:buNone/>
            </a:pPr>
            <a:r>
              <a:rPr lang="en-US" baseline="0" dirty="0" smtClean="0"/>
              <a:t>Note traditional project management approach. More on this later.</a:t>
            </a:r>
          </a:p>
        </p:txBody>
      </p:sp>
      <p:sp>
        <p:nvSpPr>
          <p:cNvPr id="4" name="Slide Number Placeholder 3"/>
          <p:cNvSpPr>
            <a:spLocks noGrp="1"/>
          </p:cNvSpPr>
          <p:nvPr>
            <p:ph type="sldNum" sz="quarter" idx="10"/>
          </p:nvPr>
        </p:nvSpPr>
        <p:spPr/>
        <p:txBody>
          <a:bodyPr/>
          <a:lstStyle/>
          <a:p>
            <a:fld id="{85ECBE0D-974B-5449-8804-9DBF54640D3D}" type="slidenum">
              <a:rPr lang="en-US" smtClean="0"/>
              <a:t>19</a:t>
            </a:fld>
            <a:endParaRPr lang="en-US"/>
          </a:p>
        </p:txBody>
      </p:sp>
    </p:spTree>
    <p:extLst>
      <p:ext uri="{BB962C8B-B14F-4D97-AF65-F5344CB8AC3E}">
        <p14:creationId xmlns:p14="http://schemas.microsoft.com/office/powerpoint/2010/main" val="3776504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Facilitator’s role:</a:t>
            </a:r>
          </a:p>
          <a:p>
            <a:pPr marL="171450" indent="-171450">
              <a:buFontTx/>
              <a:buChar char="-"/>
            </a:pPr>
            <a:r>
              <a:rPr lang="en-US" baseline="0" dirty="0" smtClean="0"/>
              <a:t>Assist communication between content and tech staff</a:t>
            </a:r>
          </a:p>
          <a:p>
            <a:pPr marL="171450" indent="-171450">
              <a:buFontTx/>
              <a:buChar char="-"/>
            </a:pPr>
            <a:r>
              <a:rPr lang="en-US" baseline="0" dirty="0" smtClean="0"/>
              <a:t>Knowledge of technical aspects – what we’re already set up to do, what our next infrastructure priorities are, and what’s out there as a possibility</a:t>
            </a:r>
          </a:p>
          <a:p>
            <a:pPr marL="171450" indent="-171450">
              <a:buFontTx/>
              <a:buChar char="-"/>
            </a:pPr>
            <a:r>
              <a:rPr lang="en-US" baseline="0" dirty="0" smtClean="0"/>
              <a:t>Help through logistics of process</a:t>
            </a:r>
          </a:p>
          <a:p>
            <a:pPr marL="171450" indent="-171450">
              <a:buFontTx/>
              <a:buChar char="-"/>
            </a:pPr>
            <a:r>
              <a:rPr lang="en-US" baseline="0" dirty="0" smtClean="0"/>
              <a:t>Build skills in project planning among library staff</a:t>
            </a:r>
          </a:p>
          <a:p>
            <a:pPr marL="0" indent="0">
              <a:buFontTx/>
              <a:buNone/>
            </a:pPr>
            <a:endParaRPr lang="en-US" baseline="0" dirty="0" smtClean="0"/>
          </a:p>
          <a:p>
            <a:pPr marL="0" indent="0">
              <a:buFontTx/>
              <a:buNone/>
            </a:pPr>
            <a:r>
              <a:rPr lang="en-US" baseline="0" dirty="0" smtClean="0"/>
              <a:t>This is a new CDLA service</a:t>
            </a:r>
          </a:p>
        </p:txBody>
      </p:sp>
      <p:sp>
        <p:nvSpPr>
          <p:cNvPr id="4" name="Slide Number Placeholder 3"/>
          <p:cNvSpPr>
            <a:spLocks noGrp="1"/>
          </p:cNvSpPr>
          <p:nvPr>
            <p:ph type="sldNum" sz="quarter" idx="10"/>
          </p:nvPr>
        </p:nvSpPr>
        <p:spPr/>
        <p:txBody>
          <a:bodyPr/>
          <a:lstStyle/>
          <a:p>
            <a:fld id="{85ECBE0D-974B-5449-8804-9DBF54640D3D}" type="slidenum">
              <a:rPr lang="en-US" smtClean="0"/>
              <a:t>20</a:t>
            </a:fld>
            <a:endParaRPr lang="en-US"/>
          </a:p>
        </p:txBody>
      </p:sp>
    </p:spTree>
    <p:extLst>
      <p:ext uri="{BB962C8B-B14F-4D97-AF65-F5344CB8AC3E}">
        <p14:creationId xmlns:p14="http://schemas.microsoft.com/office/powerpoint/2010/main" val="377650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Announced late fall.</a:t>
            </a:r>
          </a:p>
          <a:p>
            <a:endParaRPr lang="en-US" baseline="0" dirty="0" smtClean="0"/>
          </a:p>
          <a:p>
            <a:r>
              <a:rPr lang="en-US" baseline="0" dirty="0" smtClean="0"/>
              <a:t>All proposals received by Jan 15 were in this round of review.</a:t>
            </a:r>
          </a:p>
          <a:p>
            <a:endParaRPr lang="en-US" baseline="0" dirty="0" smtClean="0"/>
          </a:p>
          <a:p>
            <a:r>
              <a:rPr lang="en-US" baseline="0" dirty="0" smtClean="0"/>
              <a:t>8 processed as fast-track.</a:t>
            </a:r>
          </a:p>
          <a:p>
            <a:endParaRPr lang="en-US" baseline="0" dirty="0" smtClean="0"/>
          </a:p>
          <a:p>
            <a:r>
              <a:rPr lang="en-US" baseline="0" dirty="0" smtClean="0"/>
              <a:t>10 processed as full review. (Note some uncertainty between the two tracks.)</a:t>
            </a:r>
          </a:p>
          <a:p>
            <a:endParaRPr lang="en-US" baseline="0" dirty="0" smtClean="0"/>
          </a:p>
          <a:p>
            <a:r>
              <a:rPr lang="en-US" baseline="0" dirty="0" smtClean="0"/>
              <a:t>Decisions finalized last Thursday, announced today.</a:t>
            </a:r>
          </a:p>
        </p:txBody>
      </p:sp>
      <p:sp>
        <p:nvSpPr>
          <p:cNvPr id="4" name="Slide Number Placeholder 3"/>
          <p:cNvSpPr>
            <a:spLocks noGrp="1"/>
          </p:cNvSpPr>
          <p:nvPr>
            <p:ph type="sldNum" sz="quarter" idx="10"/>
          </p:nvPr>
        </p:nvSpPr>
        <p:spPr/>
        <p:txBody>
          <a:bodyPr/>
          <a:lstStyle/>
          <a:p>
            <a:fld id="{85ECBE0D-974B-5449-8804-9DBF54640D3D}" type="slidenum">
              <a:rPr lang="en-US" smtClean="0"/>
              <a:t>21</a:t>
            </a:fld>
            <a:endParaRPr lang="en-US"/>
          </a:p>
        </p:txBody>
      </p:sp>
    </p:spTree>
    <p:extLst>
      <p:ext uri="{BB962C8B-B14F-4D97-AF65-F5344CB8AC3E}">
        <p14:creationId xmlns:p14="http://schemas.microsoft.com/office/powerpoint/2010/main" val="37765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hope w</a:t>
            </a:r>
            <a:r>
              <a:rPr lang="en-US" dirty="0" smtClean="0"/>
              <a:t>e</a:t>
            </a:r>
            <a:r>
              <a:rPr lang="en-US" baseline="0" dirty="0" smtClean="0"/>
              <a:t> can find this metaphor useful for our purposes today.</a:t>
            </a:r>
          </a:p>
          <a:p>
            <a:endParaRPr lang="en-US" baseline="0" dirty="0" smtClean="0"/>
          </a:p>
          <a:p>
            <a:r>
              <a:rPr lang="en-US" baseline="0" dirty="0" smtClean="0"/>
              <a:t>The forest itself grows, changes over time. It’s a long-term operation; a set of inter-related organisms (initiatives) that are distinct to a degree but part of a larger functioning ecosystem.</a:t>
            </a:r>
          </a:p>
          <a:p>
            <a:endParaRPr lang="en-US" baseline="0" dirty="0" smtClean="0"/>
          </a:p>
          <a:p>
            <a:r>
              <a:rPr lang="en-US" baseline="0" dirty="0" smtClean="0"/>
              <a:t>There are some very different types of things living and happening in the forest – both plants and animals. In libraries we have services and collections for undergrads, and services and collections for graduate students and faculty. We have (to use a traditional breakdown) reference, cataloging, collection development, information technology. These functions all work together in the library ecosystem.</a:t>
            </a:r>
          </a:p>
          <a:p>
            <a:endParaRPr lang="en-US" baseline="0" dirty="0" smtClean="0"/>
          </a:p>
          <a:p>
            <a:r>
              <a:rPr lang="en-US" baseline="0" dirty="0" smtClean="0"/>
              <a:t>Individual parts of the forest change over time. Both plants and animals evolve and adapt to conditions around them. Outside influences—campers, a road, loggers, migrating birds, animals displaced from elsewhere seeking refuge—cause additional and often more rapid changes. So too with the library.</a:t>
            </a:r>
          </a:p>
          <a:p>
            <a:endParaRPr lang="en-US" baseline="0" dirty="0" smtClean="0"/>
          </a:p>
          <a:p>
            <a:r>
              <a:rPr lang="en-US" baseline="0" dirty="0" smtClean="0"/>
              <a:t>The forest as a whole grows over time within its capabilities, and stops expanding at natural barriers. Individual parts of the forest have their own growth as well—trees begin as seedlings and compete with others nearby for resources and room to grow. One can see similar patterns in academic libraries in general, and specific initiatives within them, over time.</a:t>
            </a:r>
          </a:p>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2</a:t>
            </a:fld>
            <a:endParaRPr lang="en-US"/>
          </a:p>
        </p:txBody>
      </p:sp>
    </p:spTree>
    <p:extLst>
      <p:ext uri="{BB962C8B-B14F-4D97-AF65-F5344CB8AC3E}">
        <p14:creationId xmlns:p14="http://schemas.microsoft.com/office/powerpoint/2010/main" val="3637371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attempting to practice what we preach. </a:t>
            </a:r>
          </a:p>
          <a:p>
            <a:endParaRPr lang="en-US" dirty="0" smtClean="0"/>
          </a:p>
          <a:p>
            <a:r>
              <a:rPr lang="en-US" dirty="0" smtClean="0"/>
              <a:t>Assessment of process:</a:t>
            </a:r>
          </a:p>
          <a:p>
            <a:pPr marL="171450" indent="-171450">
              <a:buFontTx/>
              <a:buChar char="-"/>
            </a:pPr>
            <a:r>
              <a:rPr lang="en-US" dirty="0" smtClean="0"/>
              <a:t>Surveyed</a:t>
            </a:r>
            <a:r>
              <a:rPr lang="en-US" baseline="0" dirty="0" smtClean="0"/>
              <a:t> proposers/stakeholders</a:t>
            </a:r>
          </a:p>
          <a:p>
            <a:pPr marL="171450" indent="-171450">
              <a:buFontTx/>
              <a:buChar char="-"/>
            </a:pPr>
            <a:r>
              <a:rPr lang="en-US" baseline="0" dirty="0" smtClean="0"/>
              <a:t>Focus group w/ </a:t>
            </a:r>
            <a:r>
              <a:rPr lang="en-US" baseline="0" dirty="0" err="1" smtClean="0"/>
              <a:t>cdla</a:t>
            </a:r>
            <a:r>
              <a:rPr lang="en-US" baseline="0" dirty="0" smtClean="0"/>
              <a:t> facilitators</a:t>
            </a:r>
          </a:p>
          <a:p>
            <a:pPr marL="171450" indent="-171450">
              <a:buFontTx/>
              <a:buChar char="-"/>
            </a:pPr>
            <a:r>
              <a:rPr lang="en-US" baseline="0" dirty="0" smtClean="0"/>
              <a:t>Focus group w/ Library Systems staff (stakeholders)</a:t>
            </a:r>
          </a:p>
          <a:p>
            <a:pPr marL="171450" indent="-171450">
              <a:buFontTx/>
              <a:buChar char="-"/>
            </a:pPr>
            <a:r>
              <a:rPr lang="en-US" baseline="0" dirty="0" smtClean="0"/>
              <a:t>Focus group w/ LTC</a:t>
            </a:r>
          </a:p>
          <a:p>
            <a:pPr marL="171450" indent="-171450">
              <a:buFontTx/>
              <a:buChar char="-"/>
            </a:pPr>
            <a:endParaRPr lang="en-US" baseline="0" dirty="0" smtClean="0"/>
          </a:p>
          <a:p>
            <a:pPr marL="0" indent="0">
              <a:buFontTx/>
              <a:buNone/>
            </a:pPr>
            <a:r>
              <a:rPr lang="en-US" baseline="0" dirty="0" smtClean="0"/>
              <a:t>Expect changes as a result</a:t>
            </a:r>
          </a:p>
        </p:txBody>
      </p:sp>
      <p:sp>
        <p:nvSpPr>
          <p:cNvPr id="4" name="Slide Number Placeholder 3"/>
          <p:cNvSpPr>
            <a:spLocks noGrp="1"/>
          </p:cNvSpPr>
          <p:nvPr>
            <p:ph type="sldNum" sz="quarter" idx="10"/>
          </p:nvPr>
        </p:nvSpPr>
        <p:spPr/>
        <p:txBody>
          <a:bodyPr/>
          <a:lstStyle/>
          <a:p>
            <a:fld id="{85ECBE0D-974B-5449-8804-9DBF54640D3D}" type="slidenum">
              <a:rPr lang="en-US" smtClean="0"/>
              <a:t>22</a:t>
            </a:fld>
            <a:endParaRPr lang="en-US"/>
          </a:p>
        </p:txBody>
      </p:sp>
    </p:spTree>
    <p:extLst>
      <p:ext uri="{BB962C8B-B14F-4D97-AF65-F5344CB8AC3E}">
        <p14:creationId xmlns:p14="http://schemas.microsoft.com/office/powerpoint/2010/main" val="249335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had the resources to approve everything! This was definitely a surprise.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outcome: data to reduce fear, uncertainty.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a:t>
            </a:r>
            <a:r>
              <a:rPr lang="en-US" i="1" baseline="0" dirty="0" smtClean="0"/>
              <a:t>should </a:t>
            </a:r>
            <a:r>
              <a:rPr lang="en-US" i="0" baseline="0" dirty="0" smtClean="0"/>
              <a:t>we have approved everything? What’s the role of resources vs. stated priorities?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Deadlines really influenced timing/pace of submission.</a:t>
            </a:r>
            <a:r>
              <a:rPr lang="en-US" baseline="0" dirty="0" smtClean="0"/>
              <a:t> This is definitely not what we want.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because it’s new and misunderstood? Or a fundamental part of human nature re: deadlines?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Fast track approvals weren’t fast enough. Just growing pains?</a:t>
            </a:r>
            <a:endParaRPr lang="en-US"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t>23</a:t>
            </a:fld>
            <a:endParaRPr lang="en-US"/>
          </a:p>
        </p:txBody>
      </p:sp>
    </p:spTree>
    <p:extLst>
      <p:ext uri="{BB962C8B-B14F-4D97-AF65-F5344CB8AC3E}">
        <p14:creationId xmlns:p14="http://schemas.microsoft.com/office/powerpoint/2010/main" val="339444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of you who</a:t>
            </a:r>
            <a:r>
              <a:rPr lang="en-US" baseline="0" dirty="0" smtClean="0"/>
              <a:t> know the literature on agile software development and agile project management will likely have seen in this process many of the weaknesses of traditional project management approaches that agile approaches provide an alternative to. We realize </a:t>
            </a:r>
            <a:r>
              <a:rPr lang="en-US" baseline="0" dirty="0" smtClean="0"/>
              <a:t>this,</a:t>
            </a:r>
          </a:p>
          <a:p>
            <a:endParaRPr lang="en-US" baseline="0" dirty="0" smtClean="0"/>
          </a:p>
          <a:p>
            <a:r>
              <a:rPr lang="en-US" baseline="0" dirty="0" smtClean="0"/>
              <a:t>Some challenges:</a:t>
            </a:r>
          </a:p>
          <a:p>
            <a:pPr marL="171450" indent="-171450">
              <a:buFontTx/>
              <a:buChar char="-"/>
            </a:pPr>
            <a:r>
              <a:rPr lang="en-US" baseline="0" dirty="0" smtClean="0"/>
              <a:t>Need agility across projects, not just within an individual one</a:t>
            </a:r>
          </a:p>
          <a:p>
            <a:pPr marL="171450" indent="-171450">
              <a:buFontTx/>
              <a:buChar char="-"/>
            </a:pPr>
            <a:r>
              <a:rPr lang="en-US" baseline="0" dirty="0" smtClean="0"/>
              <a:t>We’re not just planning software development projects</a:t>
            </a:r>
          </a:p>
          <a:p>
            <a:pPr marL="171450" indent="-171450">
              <a:buFontTx/>
              <a:buChar char="-"/>
            </a:pPr>
            <a:r>
              <a:rPr lang="en-US" baseline="0" dirty="0" smtClean="0"/>
              <a:t>We’re not (currently) an agile organization. We probably never will be.</a:t>
            </a:r>
          </a:p>
          <a:p>
            <a:pPr marL="171450" indent="-171450">
              <a:buFontTx/>
              <a:buChar char="-"/>
            </a:pPr>
            <a:endParaRPr lang="en-US" baseline="0" dirty="0" smtClean="0"/>
          </a:p>
          <a:p>
            <a:pPr marL="0" indent="0">
              <a:buFontTx/>
              <a:buNone/>
            </a:pPr>
            <a:r>
              <a:rPr lang="en-US" baseline="0" dirty="0" smtClean="0"/>
              <a:t>But there are some opportunities:</a:t>
            </a:r>
          </a:p>
          <a:p>
            <a:pPr marL="171450" indent="-171450">
              <a:buFontTx/>
              <a:buChar char="-"/>
            </a:pPr>
            <a:r>
              <a:rPr lang="en-US" baseline="0" dirty="0" smtClean="0"/>
              <a:t>This could be a way to take some steps towards agile. There’s value in that.</a:t>
            </a:r>
          </a:p>
          <a:p>
            <a:pPr marL="171450" indent="-171450">
              <a:buFontTx/>
              <a:buChar char="-"/>
            </a:pPr>
            <a:r>
              <a:rPr lang="en-US" baseline="0" dirty="0" smtClean="0"/>
              <a:t>Get proposers and tech staff more invested in the work</a:t>
            </a:r>
          </a:p>
          <a:p>
            <a:pPr marL="171450" indent="-171450">
              <a:buFontTx/>
              <a:buChar char="-"/>
            </a:pPr>
            <a:r>
              <a:rPr lang="en-US" baseline="0" dirty="0" smtClean="0"/>
              <a:t>Clear need for iteration in our process</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25</a:t>
            </a:fld>
            <a:endParaRPr lang="en-US"/>
          </a:p>
        </p:txBody>
      </p:sp>
    </p:spTree>
    <p:extLst>
      <p:ext uri="{BB962C8B-B14F-4D97-AF65-F5344CB8AC3E}">
        <p14:creationId xmlns:p14="http://schemas.microsoft.com/office/powerpoint/2010/main" val="148268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maintaining growth and innovation</a:t>
            </a:r>
          </a:p>
          <a:p>
            <a:endParaRPr lang="en-US" dirty="0" smtClean="0"/>
          </a:p>
          <a:p>
            <a:r>
              <a:rPr lang="en-US" dirty="0" err="1" smtClean="0"/>
              <a:t>Sunsetting</a:t>
            </a:r>
            <a:r>
              <a:rPr lang="en-US" dirty="0" smtClean="0"/>
              <a:t> projects</a:t>
            </a:r>
          </a:p>
          <a:p>
            <a:r>
              <a:rPr lang="en-US" dirty="0" err="1" smtClean="0"/>
              <a:t>Sunsetting</a:t>
            </a:r>
            <a:r>
              <a:rPr lang="en-US" dirty="0" smtClean="0"/>
              <a:t> technologies</a:t>
            </a:r>
          </a:p>
          <a:p>
            <a:r>
              <a:rPr lang="en-US" dirty="0" smtClean="0"/>
              <a:t>Clear expectations – boundaries without negativity</a:t>
            </a:r>
          </a:p>
          <a:p>
            <a:r>
              <a:rPr lang="en-US" dirty="0" smtClean="0"/>
              <a:t>Re-evaluate tech/initiatives</a:t>
            </a:r>
            <a:r>
              <a:rPr lang="en-US" baseline="0" dirty="0" smtClean="0"/>
              <a:t> we support after a time, </a:t>
            </a:r>
            <a:r>
              <a:rPr lang="en-US" dirty="0" smtClean="0"/>
              <a:t>without too much work or oversight</a:t>
            </a:r>
          </a:p>
          <a:p>
            <a:endParaRPr lang="en-US" dirty="0" smtClean="0"/>
          </a:p>
          <a:p>
            <a:r>
              <a:rPr lang="en-US" dirty="0" err="1" smtClean="0"/>
              <a:t>Cuture</a:t>
            </a:r>
            <a:r>
              <a:rPr lang="en-US" dirty="0" smtClean="0"/>
              <a:t> of</a:t>
            </a:r>
            <a:r>
              <a:rPr lang="en-US" baseline="0" dirty="0" smtClean="0"/>
              <a:t> experimentation – give room, don’t assume next step is a certainty</a:t>
            </a:r>
          </a:p>
          <a:p>
            <a:endParaRPr lang="en-US" baseline="0" dirty="0" smtClean="0"/>
          </a:p>
          <a:p>
            <a:r>
              <a:rPr lang="en-US" baseline="0" dirty="0" smtClean="0"/>
              <a:t>Promote the wide view</a:t>
            </a:r>
            <a:endParaRPr lang="en-US" dirty="0" smtClean="0"/>
          </a:p>
          <a:p>
            <a:endParaRPr lang="en-US" dirty="0" smtClean="0"/>
          </a:p>
          <a:p>
            <a:r>
              <a:rPr lang="en-US" dirty="0" smtClean="0"/>
              <a:t>Iterate our</a:t>
            </a:r>
            <a:r>
              <a:rPr lang="en-US" baseline="0" dirty="0" smtClean="0"/>
              <a:t> outlook, plans, and processes</a:t>
            </a:r>
            <a:endParaRPr lang="en-US" dirty="0" smtClean="0"/>
          </a:p>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26</a:t>
            </a:fld>
            <a:endParaRPr lang="en-US"/>
          </a:p>
        </p:txBody>
      </p:sp>
    </p:spTree>
    <p:extLst>
      <p:ext uri="{BB962C8B-B14F-4D97-AF65-F5344CB8AC3E}">
        <p14:creationId xmlns:p14="http://schemas.microsoft.com/office/powerpoint/2010/main" val="83607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growth</a:t>
            </a:r>
            <a:r>
              <a:rPr lang="en-US" baseline="0" dirty="0" smtClean="0"/>
              <a:t> of digital collections presents us with an enormous challenge. We’ve grown in terms of the number of digital objects we manage overall, in the number of curated digital collections we present online, and introduced large scale digitization operations for both printed and manuscript materials.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UNC DPC – 1.7 million digital files in 2011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(130,473 + 238,530 + 1,339,166)</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doesn’t include digital audio/video production, but it does include IA Scribe.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Growth of “projects” too, which is the reason for “project to program” shifts in digital libraries. This shift needs to account for both technology and services. We’ll speak more about this later.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digital collections aren’t the only thing that’s growing in libraries. Even if we keep our analysis related to technology (though there’s certainly ample similar issues in other areas of libraries), we have ILSs plus discovery layers, multiple database platforms, multiple calendaring systems, ever increasing </a:t>
            </a:r>
            <a:r>
              <a:rPr lang="en-US" baseline="0" dirty="0" err="1" smtClean="0"/>
              <a:t>ebook</a:t>
            </a:r>
            <a:r>
              <a:rPr lang="en-US" baseline="0" dirty="0" smtClean="0"/>
              <a:t> platforms, expansion of mobile access… we could spend our entire time on this list.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there’s only so much to learn about managing this growth from the analog world. Planning for new buildings, offsite storage, new degree programs, and responding to new needs within fixed collections budgets do have some lessons for us, but we’re also facing fundamentally new challenges related to the need to actively manage digital content in order to preserve it, and a host of other additional issues.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3</a:t>
            </a:fld>
            <a:endParaRPr lang="en-US"/>
          </a:p>
        </p:txBody>
      </p:sp>
    </p:spTree>
    <p:extLst>
      <p:ext uri="{BB962C8B-B14F-4D97-AF65-F5344CB8AC3E}">
        <p14:creationId xmlns:p14="http://schemas.microsoft.com/office/powerpoint/2010/main" val="285847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and change go hand in hand. We’re pretty used to the idea that it’s clearly</a:t>
            </a:r>
            <a:r>
              <a:rPr lang="en-US" baseline="0" dirty="0" smtClean="0"/>
              <a:t> within our mission to digitize and put online our analog collections by now. But we can’t rest on this success. More change is here, and even more is coming.</a:t>
            </a:r>
          </a:p>
          <a:p>
            <a:endParaRPr lang="en-US" baseline="0" dirty="0" smtClean="0"/>
          </a:p>
          <a:p>
            <a:r>
              <a:rPr lang="en-US" baseline="0" dirty="0" err="1" smtClean="0"/>
              <a:t>Interdisciplinarity</a:t>
            </a:r>
            <a:r>
              <a:rPr lang="en-US" baseline="0" dirty="0" smtClean="0"/>
              <a:t>, globalization, and license over purchase models are three among the many factors influencing how libraries are approaching our work on the large scale. In the area in which I focus, fundamental changes in scholarly communications mechanisms are influencing us. “Digital libraries” have moved far beyond the boutique collections of the late 90s and early 2000s, and departments like mine need to adapt. Large scale digitization has opened up new possibilities for ways of working. The digital humanities as a disciple is still going strong and even growing, but is not just about TEI markup and scholarly editions any more. Data on a large scale is also transforming our work – its processing, preservation, and distribution.</a:t>
            </a:r>
          </a:p>
          <a:p>
            <a:endParaRPr lang="en-US" baseline="0" dirty="0" smtClean="0"/>
          </a:p>
          <a:p>
            <a:r>
              <a:rPr lang="en-US" baseline="0" dirty="0" smtClean="0"/>
              <a:t>This is where the field is. It’s no surprise to any of you. Let’s look to UNC now, and I’ll share where we are, and some steps we’ve been taking over the last 18 months to address these issues.</a:t>
            </a:r>
            <a:endParaRPr lang="en-US" dirty="0" smtClean="0"/>
          </a:p>
        </p:txBody>
      </p:sp>
      <p:sp>
        <p:nvSpPr>
          <p:cNvPr id="4" name="Slide Number Placeholder 3"/>
          <p:cNvSpPr>
            <a:spLocks noGrp="1"/>
          </p:cNvSpPr>
          <p:nvPr>
            <p:ph type="sldNum" sz="quarter" idx="10"/>
          </p:nvPr>
        </p:nvSpPr>
        <p:spPr/>
        <p:txBody>
          <a:bodyPr/>
          <a:lstStyle/>
          <a:p>
            <a:fld id="{85ECBE0D-974B-5449-8804-9DBF54640D3D}" type="slidenum">
              <a:rPr lang="en-US" smtClean="0"/>
              <a:t>4</a:t>
            </a:fld>
            <a:endParaRPr lang="en-US"/>
          </a:p>
        </p:txBody>
      </p:sp>
    </p:spTree>
    <p:extLst>
      <p:ext uri="{BB962C8B-B14F-4D97-AF65-F5344CB8AC3E}">
        <p14:creationId xmlns:p14="http://schemas.microsoft.com/office/powerpoint/2010/main" val="175328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cover our work to move</a:t>
            </a:r>
            <a:r>
              <a:rPr lang="en-US" baseline="0" dirty="0" smtClean="0"/>
              <a:t> past this in terms of Systems, Services, and Process</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5</a:t>
            </a:fld>
            <a:endParaRPr lang="en-US"/>
          </a:p>
        </p:txBody>
      </p:sp>
    </p:spTree>
    <p:extLst>
      <p:ext uri="{BB962C8B-B14F-4D97-AF65-F5344CB8AC3E}">
        <p14:creationId xmlns:p14="http://schemas.microsoft.com/office/powerpoint/2010/main" val="192776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UNC, we grew</a:t>
            </a:r>
            <a:r>
              <a:rPr lang="en-US" baseline="0" dirty="0" smtClean="0"/>
              <a:t> our digital library and repository efforts in many different ways, across different departments and with different technologies. Work has been done in a strong project-centric way. Clearly we can’t continue that. But HOW can we fix it? What’s the right programmatic way forward?</a:t>
            </a:r>
          </a:p>
          <a:p>
            <a:endParaRPr lang="en-US" baseline="0" dirty="0" smtClean="0"/>
          </a:p>
          <a:p>
            <a:r>
              <a:rPr lang="en-US" dirty="0" smtClean="0"/>
              <a:t>A </a:t>
            </a:r>
            <a:r>
              <a:rPr lang="en-US" dirty="0" smtClean="0"/>
              <a:t>bigger, more uniform silo</a:t>
            </a:r>
            <a:r>
              <a:rPr lang="en-US" baseline="0" dirty="0" smtClean="0"/>
              <a:t> </a:t>
            </a:r>
            <a:r>
              <a:rPr lang="en-US" baseline="0" dirty="0" smtClean="0"/>
              <a:t>isn’t the solution. </a:t>
            </a:r>
            <a:r>
              <a:rPr lang="en-US" baseline="0" dirty="0" smtClean="0"/>
              <a:t>A fundamental change in how we view, and build, digital “collections” is in order.</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7</a:t>
            </a:fld>
            <a:endParaRPr lang="en-US"/>
          </a:p>
        </p:txBody>
      </p:sp>
    </p:spTree>
    <p:extLst>
      <p:ext uri="{BB962C8B-B14F-4D97-AF65-F5344CB8AC3E}">
        <p14:creationId xmlns:p14="http://schemas.microsoft.com/office/powerpoint/2010/main" val="90408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at</a:t>
            </a:r>
            <a:r>
              <a:rPr lang="en-US" baseline="0" dirty="0" smtClean="0"/>
              <a:t> a meeting a few weeks ago envisioning metadata strategy for the four Triangle Research Libraries Network institutions. We were discussing the metadata silos that we all have, and noting that treating everything the same wasn’t the answer either. The Head of Technical Services at UNC came up with an apt metaphor – that what we need is not a silo, but a sieve. </a:t>
            </a:r>
            <a:endParaRPr lang="en-US" dirty="0" smtClean="0"/>
          </a:p>
          <a:p>
            <a:endParaRPr lang="en-US" baseline="0" dirty="0" smtClean="0"/>
          </a:p>
          <a:p>
            <a:r>
              <a:rPr lang="en-US" baseline="0" dirty="0" smtClean="0"/>
              <a:t>We need to use large scale, basic digitization approaches as a foundation, and then allow, when appropriate, and only for a subset of material, more curated collections to be built upon these, and not separate from them. We also need to open ourselves up to </a:t>
            </a:r>
            <a:r>
              <a:rPr lang="en-US" i="1" baseline="0" dirty="0" smtClean="0"/>
              <a:t>others</a:t>
            </a:r>
            <a:r>
              <a:rPr lang="en-US" i="0" baseline="0" dirty="0" smtClean="0"/>
              <a:t> building those collections, in their own context.</a:t>
            </a:r>
          </a:p>
          <a:p>
            <a:endParaRPr lang="en-US" i="0" baseline="0" dirty="0" smtClean="0"/>
          </a:p>
          <a:p>
            <a:r>
              <a:rPr lang="en-US" dirty="0" smtClean="0"/>
              <a:t>Still some value in</a:t>
            </a:r>
            <a:r>
              <a:rPr lang="en-US" baseline="0" dirty="0" smtClean="0"/>
              <a:t> curated collections. We’re still figuring out what our optimal balance is. But recent data collection supports some effort in support of these. We’re still seeking to better understand the data we’re collecting, but have some early indications that return visits, time on site, and views per item are all positively affected by an in-context presentation. Clearly we have more work to do in this area to understand the impact of this treatment on use of our digital materials.</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8</a:t>
            </a:fld>
            <a:endParaRPr lang="en-US"/>
          </a:p>
        </p:txBody>
      </p:sp>
    </p:spTree>
    <p:extLst>
      <p:ext uri="{BB962C8B-B14F-4D97-AF65-F5344CB8AC3E}">
        <p14:creationId xmlns:p14="http://schemas.microsoft.com/office/powerpoint/2010/main" val="389074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early</a:t>
            </a:r>
            <a:r>
              <a:rPr lang="en-US" baseline="0" dirty="0" smtClean="0"/>
              <a:t> version of our plan. We’re n</a:t>
            </a:r>
            <a:r>
              <a:rPr lang="en-US" dirty="0" smtClean="0"/>
              <a:t>ot completely </a:t>
            </a:r>
            <a:r>
              <a:rPr lang="en-US" dirty="0" smtClean="0"/>
              <a:t>committed to this </a:t>
            </a:r>
            <a:r>
              <a:rPr lang="en-US" dirty="0" smtClean="0"/>
              <a:t>yet,</a:t>
            </a:r>
            <a:r>
              <a:rPr lang="en-US" baseline="0" dirty="0" smtClean="0"/>
              <a:t> but have been discussing it for a year or so.</a:t>
            </a:r>
          </a:p>
          <a:p>
            <a:endParaRPr lang="en-US" baseline="0" dirty="0" smtClean="0"/>
          </a:p>
          <a:p>
            <a:r>
              <a:rPr lang="en-US" baseline="0" dirty="0" smtClean="0"/>
              <a:t>We don’t need to review all of the details. Some salient ones: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Modular – this</a:t>
            </a:r>
            <a:r>
              <a:rPr lang="en-US" baseline="0" dirty="0" smtClean="0"/>
              <a:t> is the way things are going.</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Flexible for the future – use existing packages, swap out when needed. See a medium term future where we’re all in constant</a:t>
            </a:r>
            <a:r>
              <a:rPr lang="en-US" baseline="0" dirty="0" smtClean="0"/>
              <a:t> migration, and just have to deal with that fact.</a:t>
            </a:r>
          </a:p>
          <a:p>
            <a:pPr marL="171450" indent="-171450">
              <a:buFontTx/>
              <a:buChar char="-"/>
            </a:pPr>
            <a:r>
              <a:rPr lang="en-US" dirty="0" smtClean="0"/>
              <a:t>Tools </a:t>
            </a:r>
            <a:r>
              <a:rPr lang="en-US" dirty="0" smtClean="0"/>
              <a:t>talk to each other, can all expose data </a:t>
            </a:r>
            <a:r>
              <a:rPr lang="en-US" dirty="0" smtClean="0"/>
              <a:t>out to our tools or others</a:t>
            </a:r>
          </a:p>
          <a:p>
            <a:pPr marL="171450" indent="-171450">
              <a:buFontTx/>
              <a:buChar char="-"/>
            </a:pPr>
            <a:r>
              <a:rPr lang="en-US" dirty="0" smtClean="0"/>
              <a:t>Many </a:t>
            </a:r>
            <a:r>
              <a:rPr lang="en-US" dirty="0" smtClean="0"/>
              <a:t>storage </a:t>
            </a:r>
            <a:r>
              <a:rPr lang="en-US" dirty="0" smtClean="0"/>
              <a:t>options – match to the need</a:t>
            </a:r>
          </a:p>
          <a:p>
            <a:pPr marL="171450" indent="-171450">
              <a:buFontTx/>
              <a:buChar char="-"/>
            </a:pPr>
            <a:r>
              <a:rPr lang="en-US" dirty="0" smtClean="0"/>
              <a:t>Capability to preserve everything, though wouldn’t do so;</a:t>
            </a:r>
            <a:r>
              <a:rPr lang="en-US" baseline="0" dirty="0" smtClean="0"/>
              <a:t> would instead preserve by policy rather than opportunity</a:t>
            </a:r>
            <a:endParaRPr lang="en-US" dirty="0" smtClean="0"/>
          </a:p>
          <a:p>
            <a:pPr marL="171450" indent="-171450">
              <a:buFontTx/>
              <a:buChar char="-"/>
            </a:pPr>
            <a:r>
              <a:rPr lang="en-US" dirty="0" smtClean="0"/>
              <a:t>Ability to re-use digital</a:t>
            </a:r>
            <a:r>
              <a:rPr lang="en-US" baseline="0" dirty="0" smtClean="0"/>
              <a:t> objects in multiple ways, multiple user-facing “collections”</a:t>
            </a:r>
          </a:p>
          <a:p>
            <a:pPr marL="171450" indent="-171450">
              <a:buFontTx/>
              <a:buChar char="-"/>
            </a:pPr>
            <a:r>
              <a:rPr lang="en-US" baseline="0" dirty="0" smtClean="0"/>
              <a:t>Lots of discovery systems, including the catalog</a:t>
            </a:r>
            <a:endParaRPr lang="en-US" dirty="0" smtClean="0"/>
          </a:p>
          <a:p>
            <a:pPr marL="171450" indent="-171450">
              <a:buFontTx/>
              <a:buChar char="-"/>
            </a:pPr>
            <a:r>
              <a:rPr lang="en-US" dirty="0" smtClean="0"/>
              <a:t>Would ideally like</a:t>
            </a:r>
            <a:r>
              <a:rPr lang="en-US" baseline="0" dirty="0" smtClean="0"/>
              <a:t> to piggyback on content availability in places like </a:t>
            </a:r>
            <a:r>
              <a:rPr lang="en-US" baseline="0" dirty="0" err="1" smtClean="0"/>
              <a:t>HathiTrust</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“collection builder” tools – lower the investment to putting up a curated collection.</a:t>
            </a:r>
            <a:r>
              <a:rPr lang="en-US" baseline="0" dirty="0" smtClean="0"/>
              <a:t> Don’t’ make them individually written </a:t>
            </a:r>
            <a:r>
              <a:rPr lang="en-US" baseline="0" dirty="0" err="1" smtClean="0"/>
              <a:t>webapps</a:t>
            </a:r>
            <a:r>
              <a:rPr lang="en-US" baseline="0" dirty="0" smtClean="0"/>
              <a:t> but run inside an environment that is designed to allow </a:t>
            </a:r>
            <a:r>
              <a:rPr lang="en-US" baseline="0" dirty="0" err="1" smtClean="0"/>
              <a:t>subsetting</a:t>
            </a:r>
            <a:r>
              <a:rPr lang="en-US" baseline="0" dirty="0" smtClean="0"/>
              <a:t>/somewhat customized presentation. Starting an </a:t>
            </a:r>
            <a:r>
              <a:rPr lang="en-US" baseline="0" dirty="0" err="1" smtClean="0"/>
              <a:t>Omeka</a:t>
            </a:r>
            <a:r>
              <a:rPr lang="en-US" baseline="0" dirty="0" smtClean="0"/>
              <a:t> pilot this spring.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9</a:t>
            </a:fld>
            <a:endParaRPr lang="en-US"/>
          </a:p>
        </p:txBody>
      </p:sp>
    </p:spTree>
    <p:extLst>
      <p:ext uri="{BB962C8B-B14F-4D97-AF65-F5344CB8AC3E}">
        <p14:creationId xmlns:p14="http://schemas.microsoft.com/office/powerpoint/2010/main" val="654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know, I know – keep dreaming, Jenn</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I mentioned, we’re not committed to this exact setup yet, but we do see a more modular</a:t>
            </a:r>
            <a:r>
              <a:rPr lang="en-US" baseline="0" dirty="0" smtClean="0"/>
              <a:t> but integrated architecture as the way to go.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now, we’re comfortable with just using this general idea as an influence for specific decisions we make, like an </a:t>
            </a:r>
            <a:r>
              <a:rPr lang="en-US" baseline="0" dirty="0" err="1" smtClean="0"/>
              <a:t>Omeka</a:t>
            </a:r>
            <a:r>
              <a:rPr lang="en-US" baseline="0" dirty="0" smtClean="0"/>
              <a:t> pilot. Soon we may move to explicitly prioritizing initiatives that use or help to build this, or migrate legacy content into it and allow us to retire one of our silos.</a:t>
            </a:r>
            <a:endParaRPr lang="en-US" dirty="0"/>
          </a:p>
        </p:txBody>
      </p:sp>
      <p:sp>
        <p:nvSpPr>
          <p:cNvPr id="4" name="Slide Number Placeholder 3"/>
          <p:cNvSpPr>
            <a:spLocks noGrp="1"/>
          </p:cNvSpPr>
          <p:nvPr>
            <p:ph type="sldNum" sz="quarter" idx="10"/>
          </p:nvPr>
        </p:nvSpPr>
        <p:spPr/>
        <p:txBody>
          <a:bodyPr/>
          <a:lstStyle/>
          <a:p>
            <a:fld id="{85ECBE0D-974B-5449-8804-9DBF54640D3D}" type="slidenum">
              <a:rPr lang="en-US" smtClean="0"/>
              <a:t>10</a:t>
            </a:fld>
            <a:endParaRPr lang="en-US"/>
          </a:p>
        </p:txBody>
      </p:sp>
    </p:spTree>
    <p:extLst>
      <p:ext uri="{BB962C8B-B14F-4D97-AF65-F5344CB8AC3E}">
        <p14:creationId xmlns:p14="http://schemas.microsoft.com/office/powerpoint/2010/main" val="336810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14400" y="1524000"/>
            <a:ext cx="7623175" cy="1752600"/>
          </a:xfrm>
        </p:spPr>
        <p:txBody>
          <a:bodyPr/>
          <a:lstStyle>
            <a:lvl1pPr>
              <a:defRPr sz="5000"/>
            </a:lvl1pPr>
          </a:lstStyle>
          <a:p>
            <a:pPr lvl="0"/>
            <a:r>
              <a:rPr lang="en-US" noProof="0" smtClean="0"/>
              <a:t>Click to edit Master title style</a:t>
            </a:r>
          </a:p>
        </p:txBody>
      </p:sp>
      <p:sp>
        <p:nvSpPr>
          <p:cNvPr id="41987"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US" noProof="0" smtClean="0"/>
              <a:t>Click to edit Master subtitle style</a:t>
            </a:r>
          </a:p>
        </p:txBody>
      </p:sp>
      <p:sp>
        <p:nvSpPr>
          <p:cNvPr id="41988" name="Rectangle 4"/>
          <p:cNvSpPr>
            <a:spLocks noGrp="1" noChangeArrowheads="1"/>
          </p:cNvSpPr>
          <p:nvPr>
            <p:ph type="dt" sz="half" idx="2"/>
          </p:nvPr>
        </p:nvSpPr>
        <p:spPr bwMode="auto">
          <a:xfrm>
            <a:off x="457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41989" name="Rectangle 5"/>
          <p:cNvSpPr>
            <a:spLocks noGrp="1" noChangeArrowheads="1"/>
          </p:cNvSpPr>
          <p:nvPr>
            <p:ph type="ftr" sz="quarter" idx="3"/>
          </p:nvPr>
        </p:nvSpPr>
        <p:spPr bwMode="auto">
          <a:xfrm>
            <a:off x="3124200" y="6243638"/>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41990" name="Rectangle 6"/>
          <p:cNvSpPr>
            <a:spLocks noGrp="1" noChangeArrowheads="1"/>
          </p:cNvSpPr>
          <p:nvPr>
            <p:ph type="sldNum" sz="quarter" idx="4"/>
          </p:nvPr>
        </p:nvSpPr>
        <p:spPr bwMode="auto">
          <a:xfrm>
            <a:off x="6553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
        <p:nvSpPr>
          <p:cNvPr id="41991"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2" name="Line 8"/>
          <p:cNvSpPr>
            <a:spLocks noChangeShapeType="1"/>
          </p:cNvSpPr>
          <p:nvPr/>
        </p:nvSpPr>
        <p:spPr bwMode="auto">
          <a:xfrm>
            <a:off x="1981200" y="3962400"/>
            <a:ext cx="6511925" cy="0"/>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1993" name="Picture 9" descr="b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2"/>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5" name="Rectangle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6" name="Rectangle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426583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069975"/>
            <a:ext cx="2057400" cy="5584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069975"/>
            <a:ext cx="6019800" cy="5584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2"/>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5" name="Rectangle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6" name="Rectangle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381766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542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237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379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581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20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571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5148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5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2"/>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5" name="Rectangle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6" name="Rectangle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1987096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675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1570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4/1/12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Project Briefing: CNI Spring 2012</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F4DA78B-E209-5347-9116-A20262B60A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4955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6580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2797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8649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0890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731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3542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284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2"/>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5" name="Rectangle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6" name="Rectangle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2618361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7466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3500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9000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F7BA7-94B4-449A-BC67-CD419B3C0168}" type="datetimeFigureOut">
              <a:rPr lang="en-US" smtClean="0">
                <a:solidFill>
                  <a:prstClr val="black">
                    <a:tint val="75000"/>
                  </a:prstClr>
                </a:solidFill>
                <a:latin typeface="Calibri"/>
              </a:rPr>
              <a:pPr/>
              <a:t>4/1/12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0BD8F-DB01-4519-AD33-DACAF77BF9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20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2392363"/>
            <a:ext cx="40386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2392363"/>
            <a:ext cx="40386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6" name="Footer Placeholder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7" name="Slide Number Placeholder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62485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8" name="Rectangle 5"/>
          <p:cNvSpPr>
            <a:spLocks noGrp="1" noChangeArrowheads="1"/>
          </p:cNvSpPr>
          <p:nvPr>
            <p:ph type="ftr" sz="quarter" idx="11"/>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9" name="Rectangle 6"/>
          <p:cNvSpPr>
            <a:spLocks noGrp="1" noChangeArrowheads="1"/>
          </p:cNvSpPr>
          <p:nvPr>
            <p:ph type="sldNum" sz="quarter" idx="12"/>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254121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2"/>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4" name="Rectangle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5" name="Rectangle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373188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3" name="Rectangle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4" name="Rectangle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209729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6" name="Footer Placeholder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7" name="Slide Number Placeholder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202923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6" name="Footer Placeholder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7" name="Slide Number Placeholder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extLst>
      <p:ext uri="{BB962C8B-B14F-4D97-AF65-F5344CB8AC3E}">
        <p14:creationId xmlns:p14="http://schemas.microsoft.com/office/powerpoint/2010/main" val="101004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395288" y="10699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63" name="Rectangle 3"/>
          <p:cNvSpPr>
            <a:spLocks noGrp="1" noChangeArrowheads="1"/>
          </p:cNvSpPr>
          <p:nvPr>
            <p:ph type="body" idx="1"/>
          </p:nvPr>
        </p:nvSpPr>
        <p:spPr bwMode="auto">
          <a:xfrm>
            <a:off x="395288" y="2392363"/>
            <a:ext cx="8229600"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7" name="Freeform 7"/>
          <p:cNvSpPr>
            <a:spLocks noChangeArrowheads="1"/>
          </p:cNvSpPr>
          <p:nvPr/>
        </p:nvSpPr>
        <p:spPr bwMode="auto">
          <a:xfrm>
            <a:off x="319088" y="1020763"/>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Line 8"/>
          <p:cNvSpPr>
            <a:spLocks noChangeShapeType="1"/>
          </p:cNvSpPr>
          <p:nvPr/>
        </p:nvSpPr>
        <p:spPr bwMode="auto">
          <a:xfrm>
            <a:off x="457200" y="6526213"/>
            <a:ext cx="8229600" cy="0"/>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0969" name="Picture 9" descr="b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63050" cy="838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Grp="1" noChangeArrowheads="1"/>
          </p:cNvSpPr>
          <p:nvPr>
            <p:ph type="dt" sz="half" idx="2"/>
          </p:nvPr>
        </p:nvSpPr>
        <p:spPr bwMode="auto">
          <a:xfrm>
            <a:off x="457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r>
              <a:rPr lang="en-US" smtClean="0"/>
              <a:t>4/1/12</a:t>
            </a:r>
            <a:endParaRPr lang="en-US"/>
          </a:p>
        </p:txBody>
      </p:sp>
      <p:sp>
        <p:nvSpPr>
          <p:cNvPr id="8" name="Rectangle 5"/>
          <p:cNvSpPr>
            <a:spLocks noGrp="1" noChangeArrowheads="1"/>
          </p:cNvSpPr>
          <p:nvPr>
            <p:ph type="ftr" sz="quarter" idx="3"/>
          </p:nvPr>
        </p:nvSpPr>
        <p:spPr bwMode="auto">
          <a:xfrm>
            <a:off x="2687457" y="6361782"/>
            <a:ext cx="378016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Project Briefing: CNI Spring 2012</a:t>
            </a:r>
            <a:endParaRPr lang="en-US"/>
          </a:p>
        </p:txBody>
      </p:sp>
      <p:sp>
        <p:nvSpPr>
          <p:cNvPr id="9" name="Rectangle 6"/>
          <p:cNvSpPr>
            <a:spLocks noGrp="1" noChangeArrowheads="1"/>
          </p:cNvSpPr>
          <p:nvPr>
            <p:ph type="sldNum" sz="quarter" idx="4"/>
          </p:nvPr>
        </p:nvSpPr>
        <p:spPr bwMode="auto">
          <a:xfrm>
            <a:off x="6553200" y="636178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6FC0797-16DF-8B40-9D23-AE3706453CE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xmlns:p14="http://schemas.microsoft.com/office/powerpoint/2010/main" id="1" dur="indefinite" restart="never" nodeType="tmRoot"/>
      </p:par>
    </p:tnLst>
  </p:timing>
  <p:hf sldNum="0"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Franklin Gothic Book" charset="0"/>
          <a:ea typeface="ＭＳ Ｐゴシック" charset="0"/>
          <a:cs typeface="Arial" charset="0"/>
        </a:defRPr>
      </a:lvl2pPr>
      <a:lvl3pPr algn="l" rtl="0" fontAlgn="base">
        <a:spcBef>
          <a:spcPct val="0"/>
        </a:spcBef>
        <a:spcAft>
          <a:spcPct val="0"/>
        </a:spcAft>
        <a:defRPr sz="4200">
          <a:solidFill>
            <a:schemeClr val="tx2"/>
          </a:solidFill>
          <a:latin typeface="Franklin Gothic Book" charset="0"/>
          <a:ea typeface="ＭＳ Ｐゴシック" charset="0"/>
          <a:cs typeface="Arial" charset="0"/>
        </a:defRPr>
      </a:lvl3pPr>
      <a:lvl4pPr algn="l" rtl="0" fontAlgn="base">
        <a:spcBef>
          <a:spcPct val="0"/>
        </a:spcBef>
        <a:spcAft>
          <a:spcPct val="0"/>
        </a:spcAft>
        <a:defRPr sz="4200">
          <a:solidFill>
            <a:schemeClr val="tx2"/>
          </a:solidFill>
          <a:latin typeface="Franklin Gothic Book" charset="0"/>
          <a:ea typeface="ＭＳ Ｐゴシック" charset="0"/>
          <a:cs typeface="Arial" charset="0"/>
        </a:defRPr>
      </a:lvl4pPr>
      <a:lvl5pPr algn="l" rtl="0" fontAlgn="base">
        <a:spcBef>
          <a:spcPct val="0"/>
        </a:spcBef>
        <a:spcAft>
          <a:spcPct val="0"/>
        </a:spcAft>
        <a:defRPr sz="4200">
          <a:solidFill>
            <a:schemeClr val="tx2"/>
          </a:solidFill>
          <a:latin typeface="Franklin Gothic Book" charset="0"/>
          <a:ea typeface="ＭＳ Ｐゴシック" charset="0"/>
          <a:cs typeface="Arial" charset="0"/>
        </a:defRPr>
      </a:lvl5pPr>
      <a:lvl6pPr marL="457200" algn="l" rtl="0" fontAlgn="base">
        <a:spcBef>
          <a:spcPct val="0"/>
        </a:spcBef>
        <a:spcAft>
          <a:spcPct val="0"/>
        </a:spcAft>
        <a:defRPr sz="4200">
          <a:solidFill>
            <a:schemeClr val="tx2"/>
          </a:solidFill>
          <a:latin typeface="Franklin Gothic Book" charset="0"/>
          <a:ea typeface="ＭＳ Ｐゴシック" charset="0"/>
          <a:cs typeface="Arial" charset="0"/>
        </a:defRPr>
      </a:lvl6pPr>
      <a:lvl7pPr marL="914400" algn="l" rtl="0" fontAlgn="base">
        <a:spcBef>
          <a:spcPct val="0"/>
        </a:spcBef>
        <a:spcAft>
          <a:spcPct val="0"/>
        </a:spcAft>
        <a:defRPr sz="4200">
          <a:solidFill>
            <a:schemeClr val="tx2"/>
          </a:solidFill>
          <a:latin typeface="Franklin Gothic Book" charset="0"/>
          <a:ea typeface="ＭＳ Ｐゴシック" charset="0"/>
          <a:cs typeface="Arial" charset="0"/>
        </a:defRPr>
      </a:lvl7pPr>
      <a:lvl8pPr marL="1371600" algn="l" rtl="0" fontAlgn="base">
        <a:spcBef>
          <a:spcPct val="0"/>
        </a:spcBef>
        <a:spcAft>
          <a:spcPct val="0"/>
        </a:spcAft>
        <a:defRPr sz="4200">
          <a:solidFill>
            <a:schemeClr val="tx2"/>
          </a:solidFill>
          <a:latin typeface="Franklin Gothic Book" charset="0"/>
          <a:ea typeface="ＭＳ Ｐゴシック" charset="0"/>
          <a:cs typeface="Arial" charset="0"/>
        </a:defRPr>
      </a:lvl8pPr>
      <a:lvl9pPr marL="1828800" algn="l" rtl="0" fontAlgn="base">
        <a:spcBef>
          <a:spcPct val="0"/>
        </a:spcBef>
        <a:spcAft>
          <a:spcPct val="0"/>
        </a:spcAft>
        <a:defRPr sz="4200">
          <a:solidFill>
            <a:schemeClr val="tx2"/>
          </a:solidFill>
          <a:latin typeface="Franklin Gothic Book" charset="0"/>
          <a:ea typeface="ＭＳ Ｐゴシック" charset="0"/>
          <a:cs typeface="Arial" charset="0"/>
        </a:defRPr>
      </a:lvl9pPr>
    </p:titleStyle>
    <p:body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r>
              <a:rPr lang="en-US" smtClean="0">
                <a:solidFill>
                  <a:prstClr val="black">
                    <a:tint val="75000"/>
                  </a:prstClr>
                </a:solidFill>
                <a:latin typeface="Calibri"/>
                <a:ea typeface="+mn-ea"/>
                <a:cs typeface="+mn-cs"/>
              </a:rPr>
              <a:t>4/1/12</a:t>
            </a: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smtClean="0">
                <a:solidFill>
                  <a:prstClr val="black">
                    <a:tint val="75000"/>
                  </a:prstClr>
                </a:solidFill>
                <a:latin typeface="Calibri"/>
                <a:ea typeface="+mn-ea"/>
                <a:cs typeface="+mn-cs"/>
              </a:rPr>
              <a:t>Project Briefing: CNI Spring 2012</a:t>
            </a: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F4DA78B-E209-5347-9116-A20262B60A86}"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580125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0F7BA7-94B4-449A-BC67-CD419B3C0168}" type="datetimeFigureOut">
              <a:rPr lang="en-US" smtClean="0">
                <a:solidFill>
                  <a:prstClr val="black">
                    <a:tint val="75000"/>
                  </a:prstClr>
                </a:solidFill>
                <a:latin typeface="Calibri"/>
                <a:ea typeface="+mn-ea"/>
                <a:cs typeface="+mn-cs"/>
              </a:rPr>
              <a:pPr fontAlgn="auto">
                <a:spcBef>
                  <a:spcPts val="0"/>
                </a:spcBef>
                <a:spcAft>
                  <a:spcPts val="0"/>
                </a:spcAft>
              </a:pPr>
              <a:t>4/1/12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E40BD8F-DB01-4519-AD33-DACAF77BF92B}"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296023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Picture 19" descr="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3050" cy="8382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914400" y="1524000"/>
            <a:ext cx="7623175" cy="2106706"/>
          </a:xfrm>
        </p:spPr>
        <p:txBody>
          <a:bodyPr/>
          <a:lstStyle/>
          <a:p>
            <a:r>
              <a:rPr lang="en-US" sz="4000" dirty="0" smtClean="0"/>
              <a:t>Competing Priorities: Sustainability, Growth, and Innovation In Digital Collections</a:t>
            </a:r>
            <a:endParaRPr lang="en-US" sz="4000" dirty="0"/>
          </a:p>
        </p:txBody>
      </p:sp>
      <p:sp>
        <p:nvSpPr>
          <p:cNvPr id="2051" name="Rectangle 3"/>
          <p:cNvSpPr>
            <a:spLocks noGrp="1" noChangeArrowheads="1"/>
          </p:cNvSpPr>
          <p:nvPr>
            <p:ph type="subTitle" idx="1"/>
          </p:nvPr>
        </p:nvSpPr>
        <p:spPr/>
        <p:txBody>
          <a:bodyPr/>
          <a:lstStyle/>
          <a:p>
            <a:r>
              <a:rPr lang="en-US" dirty="0" smtClean="0"/>
              <a:t>Jenn Riley</a:t>
            </a:r>
          </a:p>
          <a:p>
            <a:r>
              <a:rPr lang="en-US" dirty="0" smtClean="0"/>
              <a:t>Head, Carolina Digital Library and Archives</a:t>
            </a:r>
          </a:p>
          <a:p>
            <a:r>
              <a:rPr lang="en-US" dirty="0" smtClean="0"/>
              <a:t>University of North Carolina at Chapel Hill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264896" y="141089"/>
            <a:ext cx="4240695" cy="6555663"/>
          </a:xfrm>
          <a:prstGeom prst="rect">
            <a:avLst/>
          </a:prstGeom>
        </p:spPr>
      </p:pic>
      <p:sp>
        <p:nvSpPr>
          <p:cNvPr id="7" name="Title 1"/>
          <p:cNvSpPr txBox="1">
            <a:spLocks/>
          </p:cNvSpPr>
          <p:nvPr/>
        </p:nvSpPr>
        <p:spPr bwMode="auto">
          <a:xfrm>
            <a:off x="846620" y="2342022"/>
            <a:ext cx="2680963" cy="245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Franklin Gothic Book" charset="0"/>
                <a:ea typeface="ＭＳ Ｐゴシック" charset="0"/>
                <a:cs typeface="Arial" charset="0"/>
              </a:defRPr>
            </a:lvl2pPr>
            <a:lvl3pPr algn="l" rtl="0" fontAlgn="base">
              <a:spcBef>
                <a:spcPct val="0"/>
              </a:spcBef>
              <a:spcAft>
                <a:spcPct val="0"/>
              </a:spcAft>
              <a:defRPr sz="4200">
                <a:solidFill>
                  <a:schemeClr val="tx2"/>
                </a:solidFill>
                <a:latin typeface="Franklin Gothic Book" charset="0"/>
                <a:ea typeface="ＭＳ Ｐゴシック" charset="0"/>
                <a:cs typeface="Arial" charset="0"/>
              </a:defRPr>
            </a:lvl3pPr>
            <a:lvl4pPr algn="l" rtl="0" fontAlgn="base">
              <a:spcBef>
                <a:spcPct val="0"/>
              </a:spcBef>
              <a:spcAft>
                <a:spcPct val="0"/>
              </a:spcAft>
              <a:defRPr sz="4200">
                <a:solidFill>
                  <a:schemeClr val="tx2"/>
                </a:solidFill>
                <a:latin typeface="Franklin Gothic Book" charset="0"/>
                <a:ea typeface="ＭＳ Ｐゴシック" charset="0"/>
                <a:cs typeface="Arial" charset="0"/>
              </a:defRPr>
            </a:lvl4pPr>
            <a:lvl5pPr algn="l" rtl="0" fontAlgn="base">
              <a:spcBef>
                <a:spcPct val="0"/>
              </a:spcBef>
              <a:spcAft>
                <a:spcPct val="0"/>
              </a:spcAft>
              <a:defRPr sz="4200">
                <a:solidFill>
                  <a:schemeClr val="tx2"/>
                </a:solidFill>
                <a:latin typeface="Franklin Gothic Book" charset="0"/>
                <a:ea typeface="ＭＳ Ｐゴシック" charset="0"/>
                <a:cs typeface="Arial" charset="0"/>
              </a:defRPr>
            </a:lvl5pPr>
            <a:lvl6pPr marL="457200" algn="l" rtl="0" fontAlgn="base">
              <a:spcBef>
                <a:spcPct val="0"/>
              </a:spcBef>
              <a:spcAft>
                <a:spcPct val="0"/>
              </a:spcAft>
              <a:defRPr sz="4200">
                <a:solidFill>
                  <a:schemeClr val="tx2"/>
                </a:solidFill>
                <a:latin typeface="Franklin Gothic Book" charset="0"/>
                <a:ea typeface="ＭＳ Ｐゴシック" charset="0"/>
                <a:cs typeface="Arial" charset="0"/>
              </a:defRPr>
            </a:lvl6pPr>
            <a:lvl7pPr marL="914400" algn="l" rtl="0" fontAlgn="base">
              <a:spcBef>
                <a:spcPct val="0"/>
              </a:spcBef>
              <a:spcAft>
                <a:spcPct val="0"/>
              </a:spcAft>
              <a:defRPr sz="4200">
                <a:solidFill>
                  <a:schemeClr val="tx2"/>
                </a:solidFill>
                <a:latin typeface="Franklin Gothic Book" charset="0"/>
                <a:ea typeface="ＭＳ Ｐゴシック" charset="0"/>
                <a:cs typeface="Arial" charset="0"/>
              </a:defRPr>
            </a:lvl7pPr>
            <a:lvl8pPr marL="1371600" algn="l" rtl="0" fontAlgn="base">
              <a:spcBef>
                <a:spcPct val="0"/>
              </a:spcBef>
              <a:spcAft>
                <a:spcPct val="0"/>
              </a:spcAft>
              <a:defRPr sz="4200">
                <a:solidFill>
                  <a:schemeClr val="tx2"/>
                </a:solidFill>
                <a:latin typeface="Franklin Gothic Book" charset="0"/>
                <a:ea typeface="ＭＳ Ｐゴシック" charset="0"/>
                <a:cs typeface="Arial" charset="0"/>
              </a:defRPr>
            </a:lvl8pPr>
            <a:lvl9pPr marL="1828800" algn="l" rtl="0" fontAlgn="base">
              <a:spcBef>
                <a:spcPct val="0"/>
              </a:spcBef>
              <a:spcAft>
                <a:spcPct val="0"/>
              </a:spcAft>
              <a:defRPr sz="4200">
                <a:solidFill>
                  <a:schemeClr val="tx2"/>
                </a:solidFill>
                <a:latin typeface="Franklin Gothic Book" charset="0"/>
                <a:ea typeface="ＭＳ Ｐゴシック" charset="0"/>
                <a:cs typeface="Arial" charset="0"/>
              </a:defRPr>
            </a:lvl9pPr>
          </a:lstStyle>
          <a:p>
            <a:r>
              <a:rPr lang="en-US" sz="3600" dirty="0" smtClean="0"/>
              <a:t>It’s a goal. Something to work towards.</a:t>
            </a:r>
            <a:endParaRPr lang="en-US" sz="3600" dirty="0"/>
          </a:p>
        </p:txBody>
      </p:sp>
      <p:sp>
        <p:nvSpPr>
          <p:cNvPr id="8" name="TextBox 7"/>
          <p:cNvSpPr txBox="1"/>
          <p:nvPr/>
        </p:nvSpPr>
        <p:spPr>
          <a:xfrm>
            <a:off x="45899" y="5737309"/>
            <a:ext cx="3159162" cy="738664"/>
          </a:xfrm>
          <a:prstGeom prst="rect">
            <a:avLst/>
          </a:prstGeom>
          <a:noFill/>
        </p:spPr>
        <p:txBody>
          <a:bodyPr wrap="square" rtlCol="0">
            <a:spAutoFit/>
          </a:bodyPr>
          <a:lstStyle/>
          <a:p>
            <a:r>
              <a:rPr lang="en-US" sz="1400" dirty="0"/>
              <a:t>Photo by </a:t>
            </a:r>
            <a:r>
              <a:rPr lang="en-US" sz="1400" dirty="0" smtClean="0"/>
              <a:t>Eddie van W.</a:t>
            </a:r>
            <a:br>
              <a:rPr lang="en-US" sz="1400" dirty="0" smtClean="0"/>
            </a:br>
            <a:r>
              <a:rPr lang="en-US" sz="1400" dirty="0"/>
              <a:t>http://</a:t>
            </a:r>
            <a:r>
              <a:rPr lang="en-US" sz="1400" dirty="0" err="1"/>
              <a:t>www.flickr.com</a:t>
            </a:r>
            <a:r>
              <a:rPr lang="en-US" sz="1400" dirty="0"/>
              <a:t>/photos/</a:t>
            </a:r>
            <a:r>
              <a:rPr lang="en-US" sz="1400" dirty="0" err="1"/>
              <a:t>spiritual_marketplace</a:t>
            </a:r>
            <a:r>
              <a:rPr lang="en-US" sz="1400" dirty="0"/>
              <a:t>/2207966935/</a:t>
            </a:r>
          </a:p>
        </p:txBody>
      </p:sp>
    </p:spTree>
    <p:extLst>
      <p:ext uri="{BB962C8B-B14F-4D97-AF65-F5344CB8AC3E}">
        <p14:creationId xmlns:p14="http://schemas.microsoft.com/office/powerpoint/2010/main" val="2157402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286239" y="103209"/>
            <a:ext cx="8623428" cy="6467571"/>
          </a:xfrm>
          <a:prstGeom prst="rect">
            <a:avLst/>
          </a:prstGeom>
        </p:spPr>
      </p:pic>
      <p:sp>
        <p:nvSpPr>
          <p:cNvPr id="5" name="TextBox 4"/>
          <p:cNvSpPr txBox="1"/>
          <p:nvPr/>
        </p:nvSpPr>
        <p:spPr>
          <a:xfrm>
            <a:off x="45899" y="6550223"/>
            <a:ext cx="9098101" cy="307777"/>
          </a:xfrm>
          <a:prstGeom prst="rect">
            <a:avLst/>
          </a:prstGeom>
          <a:noFill/>
        </p:spPr>
        <p:txBody>
          <a:bodyPr wrap="square" rtlCol="0">
            <a:spAutoFit/>
          </a:bodyPr>
          <a:lstStyle/>
          <a:p>
            <a:r>
              <a:rPr lang="en-US" sz="1400" dirty="0"/>
              <a:t>Photo by </a:t>
            </a:r>
            <a:r>
              <a:rPr lang="en-US" sz="1400" dirty="0" smtClean="0"/>
              <a:t>Alex R. (rt48state). </a:t>
            </a:r>
            <a:r>
              <a:rPr lang="en-US" sz="1400" dirty="0"/>
              <a:t>http://</a:t>
            </a:r>
            <a:r>
              <a:rPr lang="en-US" sz="1400" dirty="0" err="1"/>
              <a:t>www.flickr.com</a:t>
            </a:r>
            <a:r>
              <a:rPr lang="en-US" sz="1400" dirty="0"/>
              <a:t>/photos/rt48state/3756762770/</a:t>
            </a:r>
          </a:p>
        </p:txBody>
      </p:sp>
    </p:spTree>
    <p:extLst>
      <p:ext uri="{BB962C8B-B14F-4D97-AF65-F5344CB8AC3E}">
        <p14:creationId xmlns:p14="http://schemas.microsoft.com/office/powerpoint/2010/main" val="39070739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Services</a:t>
            </a:r>
            <a:endParaRPr lang="en-US" dirty="0"/>
          </a:p>
        </p:txBody>
      </p:sp>
      <p:sp>
        <p:nvSpPr>
          <p:cNvPr id="4" name="Text Placeholder 3"/>
          <p:cNvSpPr>
            <a:spLocks noGrp="1"/>
          </p:cNvSpPr>
          <p:nvPr>
            <p:ph type="body" idx="1"/>
          </p:nvPr>
        </p:nvSpPr>
        <p:spPr/>
        <p:txBody>
          <a:bodyPr/>
          <a:lstStyle/>
          <a:p>
            <a:r>
              <a:rPr lang="en-US" dirty="0" smtClean="0"/>
              <a:t>Basic premise: Digital library activities in 2012 aren’t just new collections projects. Instead, they should be broadly about providing services—to library staff, to students, to faculty, to the community.</a:t>
            </a:r>
            <a:endParaRPr lang="en-US" dirty="0"/>
          </a:p>
        </p:txBody>
      </p:sp>
    </p:spTree>
    <p:extLst>
      <p:ext uri="{BB962C8B-B14F-4D97-AF65-F5344CB8AC3E}">
        <p14:creationId xmlns:p14="http://schemas.microsoft.com/office/powerpoint/2010/main" val="108216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628" y="1904475"/>
            <a:ext cx="7835462" cy="4872901"/>
          </a:xfrm>
          <a:prstGeom prst="rect">
            <a:avLst/>
          </a:prstGeom>
          <a:ln>
            <a:solidFill>
              <a:schemeClr val="tx1"/>
            </a:solidFill>
          </a:ln>
        </p:spPr>
      </p:pic>
      <p:sp>
        <p:nvSpPr>
          <p:cNvPr id="2" name="Title 1"/>
          <p:cNvSpPr>
            <a:spLocks noGrp="1"/>
          </p:cNvSpPr>
          <p:nvPr>
            <p:ph type="title"/>
          </p:nvPr>
        </p:nvSpPr>
        <p:spPr/>
        <p:txBody>
          <a:bodyPr/>
          <a:lstStyle/>
          <a:p>
            <a:r>
              <a:rPr lang="en-US" dirty="0" smtClean="0"/>
              <a:t>Added value through partnerships</a:t>
            </a:r>
            <a:endParaRPr lang="en-US" dirty="0"/>
          </a:p>
        </p:txBody>
      </p:sp>
      <p:pic>
        <p:nvPicPr>
          <p:cNvPr id="3" name="Picture 2"/>
          <p:cNvPicPr>
            <a:picLocks noChangeAspect="1"/>
          </p:cNvPicPr>
          <p:nvPr/>
        </p:nvPicPr>
        <p:blipFill>
          <a:blip r:embed="rId4"/>
          <a:stretch>
            <a:fillRect/>
          </a:stretch>
        </p:blipFill>
        <p:spPr>
          <a:xfrm>
            <a:off x="141099" y="1957006"/>
            <a:ext cx="1693244" cy="360598"/>
          </a:xfrm>
          <a:prstGeom prst="rect">
            <a:avLst/>
          </a:prstGeom>
        </p:spPr>
      </p:pic>
      <p:pic>
        <p:nvPicPr>
          <p:cNvPr id="6" name="Picture 5"/>
          <p:cNvPicPr>
            <a:picLocks noChangeAspect="1"/>
          </p:cNvPicPr>
          <p:nvPr/>
        </p:nvPicPr>
        <p:blipFill>
          <a:blip r:embed="rId5"/>
          <a:stretch>
            <a:fillRect/>
          </a:stretch>
        </p:blipFill>
        <p:spPr>
          <a:xfrm>
            <a:off x="3181241" y="1814018"/>
            <a:ext cx="5786519" cy="5023826"/>
          </a:xfrm>
          <a:prstGeom prst="rect">
            <a:avLst/>
          </a:prstGeom>
          <a:ln>
            <a:solidFill>
              <a:schemeClr val="tx1"/>
            </a:solidFill>
          </a:ln>
        </p:spPr>
      </p:pic>
    </p:spTree>
    <p:extLst>
      <p:ext uri="{BB962C8B-B14F-4D97-AF65-F5344CB8AC3E}">
        <p14:creationId xmlns:p14="http://schemas.microsoft.com/office/powerpoint/2010/main" val="2895973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types of services?</a:t>
            </a:r>
            <a:endParaRPr lang="en-US" dirty="0"/>
          </a:p>
        </p:txBody>
      </p:sp>
      <p:sp>
        <p:nvSpPr>
          <p:cNvPr id="5" name="Content Placeholder 4"/>
          <p:cNvSpPr>
            <a:spLocks noGrp="1"/>
          </p:cNvSpPr>
          <p:nvPr>
            <p:ph idx="1"/>
          </p:nvPr>
        </p:nvSpPr>
        <p:spPr>
          <a:xfrm>
            <a:off x="395288" y="2090615"/>
            <a:ext cx="8229600" cy="4564185"/>
          </a:xfrm>
        </p:spPr>
        <p:txBody>
          <a:bodyPr/>
          <a:lstStyle/>
          <a:p>
            <a:r>
              <a:rPr lang="en-US" dirty="0" smtClean="0"/>
              <a:t>Faculty </a:t>
            </a:r>
            <a:r>
              <a:rPr lang="en-US" dirty="0" smtClean="0"/>
              <a:t>outreach – research and teaching</a:t>
            </a:r>
            <a:endParaRPr lang="en-US" dirty="0" smtClean="0"/>
          </a:p>
          <a:p>
            <a:r>
              <a:rPr lang="en-US" dirty="0" smtClean="0"/>
              <a:t>Training – local systems and external technology</a:t>
            </a:r>
          </a:p>
          <a:p>
            <a:r>
              <a:rPr lang="en-US" dirty="0" smtClean="0"/>
              <a:t>Data management consulting</a:t>
            </a:r>
          </a:p>
          <a:p>
            <a:r>
              <a:rPr lang="en-US" dirty="0" smtClean="0"/>
              <a:t>Institutional repository efforts</a:t>
            </a:r>
          </a:p>
          <a:p>
            <a:r>
              <a:rPr lang="en-US" dirty="0" smtClean="0"/>
              <a:t>Project planning/management</a:t>
            </a:r>
          </a:p>
          <a:p>
            <a:r>
              <a:rPr lang="en-US" dirty="0" smtClean="0"/>
              <a:t>Bringing the content and the tech together</a:t>
            </a:r>
          </a:p>
          <a:p>
            <a:endParaRPr lang="en-US" dirty="0" smtClean="0"/>
          </a:p>
          <a:p>
            <a:endParaRPr lang="en-US" dirty="0"/>
          </a:p>
        </p:txBody>
      </p:sp>
    </p:spTree>
    <p:extLst>
      <p:ext uri="{BB962C8B-B14F-4D97-AF65-F5344CB8AC3E}">
        <p14:creationId xmlns:p14="http://schemas.microsoft.com/office/powerpoint/2010/main" val="371978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Text Placeholder 2"/>
          <p:cNvSpPr>
            <a:spLocks noGrp="1"/>
          </p:cNvSpPr>
          <p:nvPr>
            <p:ph type="body" idx="1"/>
          </p:nvPr>
        </p:nvSpPr>
        <p:spPr/>
        <p:txBody>
          <a:bodyPr/>
          <a:lstStyle/>
          <a:p>
            <a:r>
              <a:rPr lang="en-US" dirty="0" smtClean="0"/>
              <a:t>Basic premise: Encourage planning, allow possible initiatives to be compared to one another, provide a path for ideas to reach fruition, ensure we can commit the resources necessary to succeed with those initiatives we do prioritize.</a:t>
            </a:r>
            <a:endParaRPr lang="en-US" dirty="0"/>
          </a:p>
        </p:txBody>
      </p:sp>
    </p:spTree>
    <p:extLst>
      <p:ext uri="{BB962C8B-B14F-4D97-AF65-F5344CB8AC3E}">
        <p14:creationId xmlns:p14="http://schemas.microsoft.com/office/powerpoint/2010/main" val="488776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339517" y="2899129"/>
            <a:ext cx="4278254" cy="245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Franklin Gothic Book" charset="0"/>
                <a:ea typeface="ＭＳ Ｐゴシック" charset="0"/>
                <a:cs typeface="Arial" charset="0"/>
              </a:defRPr>
            </a:lvl2pPr>
            <a:lvl3pPr algn="l" rtl="0" fontAlgn="base">
              <a:spcBef>
                <a:spcPct val="0"/>
              </a:spcBef>
              <a:spcAft>
                <a:spcPct val="0"/>
              </a:spcAft>
              <a:defRPr sz="4200">
                <a:solidFill>
                  <a:schemeClr val="tx2"/>
                </a:solidFill>
                <a:latin typeface="Franklin Gothic Book" charset="0"/>
                <a:ea typeface="ＭＳ Ｐゴシック" charset="0"/>
                <a:cs typeface="Arial" charset="0"/>
              </a:defRPr>
            </a:lvl3pPr>
            <a:lvl4pPr algn="l" rtl="0" fontAlgn="base">
              <a:spcBef>
                <a:spcPct val="0"/>
              </a:spcBef>
              <a:spcAft>
                <a:spcPct val="0"/>
              </a:spcAft>
              <a:defRPr sz="4200">
                <a:solidFill>
                  <a:schemeClr val="tx2"/>
                </a:solidFill>
                <a:latin typeface="Franklin Gothic Book" charset="0"/>
                <a:ea typeface="ＭＳ Ｐゴシック" charset="0"/>
                <a:cs typeface="Arial" charset="0"/>
              </a:defRPr>
            </a:lvl4pPr>
            <a:lvl5pPr algn="l" rtl="0" fontAlgn="base">
              <a:spcBef>
                <a:spcPct val="0"/>
              </a:spcBef>
              <a:spcAft>
                <a:spcPct val="0"/>
              </a:spcAft>
              <a:defRPr sz="4200">
                <a:solidFill>
                  <a:schemeClr val="tx2"/>
                </a:solidFill>
                <a:latin typeface="Franklin Gothic Book" charset="0"/>
                <a:ea typeface="ＭＳ Ｐゴシック" charset="0"/>
                <a:cs typeface="Arial" charset="0"/>
              </a:defRPr>
            </a:lvl5pPr>
            <a:lvl6pPr marL="457200" algn="l" rtl="0" fontAlgn="base">
              <a:spcBef>
                <a:spcPct val="0"/>
              </a:spcBef>
              <a:spcAft>
                <a:spcPct val="0"/>
              </a:spcAft>
              <a:defRPr sz="4200">
                <a:solidFill>
                  <a:schemeClr val="tx2"/>
                </a:solidFill>
                <a:latin typeface="Franklin Gothic Book" charset="0"/>
                <a:ea typeface="ＭＳ Ｐゴシック" charset="0"/>
                <a:cs typeface="Arial" charset="0"/>
              </a:defRPr>
            </a:lvl6pPr>
            <a:lvl7pPr marL="914400" algn="l" rtl="0" fontAlgn="base">
              <a:spcBef>
                <a:spcPct val="0"/>
              </a:spcBef>
              <a:spcAft>
                <a:spcPct val="0"/>
              </a:spcAft>
              <a:defRPr sz="4200">
                <a:solidFill>
                  <a:schemeClr val="tx2"/>
                </a:solidFill>
                <a:latin typeface="Franklin Gothic Book" charset="0"/>
                <a:ea typeface="ＭＳ Ｐゴシック" charset="0"/>
                <a:cs typeface="Arial" charset="0"/>
              </a:defRPr>
            </a:lvl7pPr>
            <a:lvl8pPr marL="1371600" algn="l" rtl="0" fontAlgn="base">
              <a:spcBef>
                <a:spcPct val="0"/>
              </a:spcBef>
              <a:spcAft>
                <a:spcPct val="0"/>
              </a:spcAft>
              <a:defRPr sz="4200">
                <a:solidFill>
                  <a:schemeClr val="tx2"/>
                </a:solidFill>
                <a:latin typeface="Franklin Gothic Book" charset="0"/>
                <a:ea typeface="ＭＳ Ｐゴシック" charset="0"/>
                <a:cs typeface="Arial" charset="0"/>
              </a:defRPr>
            </a:lvl8pPr>
            <a:lvl9pPr marL="1828800" algn="l" rtl="0" fontAlgn="base">
              <a:spcBef>
                <a:spcPct val="0"/>
              </a:spcBef>
              <a:spcAft>
                <a:spcPct val="0"/>
              </a:spcAft>
              <a:defRPr sz="4200">
                <a:solidFill>
                  <a:schemeClr val="tx2"/>
                </a:solidFill>
                <a:latin typeface="Franklin Gothic Book" charset="0"/>
                <a:ea typeface="ＭＳ Ｐゴシック" charset="0"/>
                <a:cs typeface="Arial" charset="0"/>
              </a:defRPr>
            </a:lvl9pPr>
          </a:lstStyle>
          <a:p>
            <a:pPr algn="ctr"/>
            <a:r>
              <a:rPr lang="en-US" sz="3600" dirty="0" smtClean="0"/>
              <a:t>It’s </a:t>
            </a:r>
            <a:r>
              <a:rPr lang="en-US" sz="3600" dirty="0" smtClean="0"/>
              <a:t>not enough to have a good idea.</a:t>
            </a:r>
            <a:endParaRPr lang="en-US" sz="3600" dirty="0"/>
          </a:p>
        </p:txBody>
      </p:sp>
    </p:spTree>
    <p:extLst>
      <p:ext uri="{BB962C8B-B14F-4D97-AF65-F5344CB8AC3E}">
        <p14:creationId xmlns:p14="http://schemas.microsoft.com/office/powerpoint/2010/main" val="11991633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Candidate for fast-track approval</a:t>
            </a:r>
            <a:endParaRPr lang="en-US" sz="1000" dirty="0">
              <a:solidFill>
                <a:prstClr val="black"/>
              </a:solidFill>
              <a:latin typeface="Calibri"/>
              <a:ea typeface="+mn-ea"/>
              <a:cs typeface="+mn-cs"/>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Resources available</a:t>
            </a:r>
            <a:endParaRPr lang="en-US" sz="1000" dirty="0">
              <a:solidFill>
                <a:prstClr val="black"/>
              </a:solidFill>
              <a:latin typeface="Calibri"/>
              <a:ea typeface="+mn-ea"/>
              <a:cs typeface="+mn-cs"/>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Resources not available</a:t>
            </a:r>
            <a:endParaRPr lang="en-US" sz="1000" dirty="0">
              <a:solidFill>
                <a:prstClr val="black"/>
              </a:solidFill>
              <a:latin typeface="Calibri"/>
              <a:ea typeface="+mn-ea"/>
              <a:cs typeface="+mn-cs"/>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No</a:t>
            </a:r>
            <a:endParaRPr lang="en-US" sz="1000" dirty="0">
              <a:solidFill>
                <a:prstClr val="black"/>
              </a:solidFill>
              <a:latin typeface="Calibri"/>
              <a:ea typeface="+mn-ea"/>
              <a:cs typeface="+mn-cs"/>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Yes</a:t>
            </a:r>
            <a:endParaRPr lang="en-US" sz="1000" dirty="0">
              <a:solidFill>
                <a:prstClr val="black"/>
              </a:solidFill>
              <a:latin typeface="Calibri"/>
              <a:ea typeface="+mn-ea"/>
              <a:cs typeface="+mn-cs"/>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Fast-track approval</a:t>
            </a:r>
            <a:endParaRPr lang="en-US" sz="1000" dirty="0">
              <a:solidFill>
                <a:prstClr val="black"/>
              </a:solidFill>
              <a:latin typeface="Calibri"/>
              <a:ea typeface="+mn-ea"/>
              <a:cs typeface="+mn-cs"/>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Absorb as part of non-project work</a:t>
            </a:r>
            <a:endParaRPr lang="en-US" sz="1000" dirty="0">
              <a:solidFill>
                <a:prstClr val="black"/>
              </a:solidFill>
              <a:latin typeface="Calibri"/>
              <a:ea typeface="+mn-ea"/>
              <a:cs typeface="+mn-cs"/>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67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Candidate for fast-track approval</a:t>
            </a:r>
            <a:endParaRPr lang="en-US" sz="1000" dirty="0">
              <a:solidFill>
                <a:prstClr val="black"/>
              </a:solidFill>
              <a:latin typeface="Calibri"/>
              <a:ea typeface="+mn-ea"/>
              <a:cs typeface="+mn-cs"/>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Resources available</a:t>
            </a:r>
            <a:endParaRPr lang="en-US" sz="1000" dirty="0">
              <a:solidFill>
                <a:prstClr val="black"/>
              </a:solidFill>
              <a:latin typeface="Calibri"/>
              <a:ea typeface="+mn-ea"/>
              <a:cs typeface="+mn-cs"/>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Resources not available</a:t>
            </a:r>
            <a:endParaRPr lang="en-US" sz="1000" dirty="0">
              <a:solidFill>
                <a:prstClr val="black"/>
              </a:solidFill>
              <a:latin typeface="Calibri"/>
              <a:ea typeface="+mn-ea"/>
              <a:cs typeface="+mn-cs"/>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No</a:t>
            </a:r>
            <a:endParaRPr lang="en-US" sz="1000" dirty="0">
              <a:solidFill>
                <a:prstClr val="black"/>
              </a:solidFill>
              <a:latin typeface="Calibri"/>
              <a:ea typeface="+mn-ea"/>
              <a:cs typeface="+mn-cs"/>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Yes</a:t>
            </a:r>
            <a:endParaRPr lang="en-US" sz="1000" dirty="0">
              <a:solidFill>
                <a:prstClr val="black"/>
              </a:solidFill>
              <a:latin typeface="Calibri"/>
              <a:ea typeface="+mn-ea"/>
              <a:cs typeface="+mn-cs"/>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Fast-track approval</a:t>
            </a:r>
            <a:endParaRPr lang="en-US" sz="1000" dirty="0">
              <a:solidFill>
                <a:prstClr val="black"/>
              </a:solidFill>
              <a:latin typeface="Calibri"/>
              <a:ea typeface="+mn-ea"/>
              <a:cs typeface="+mn-cs"/>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Absorb as part of non-project work</a:t>
            </a:r>
            <a:endParaRPr lang="en-US" sz="1000" dirty="0">
              <a:solidFill>
                <a:prstClr val="black"/>
              </a:solidFill>
              <a:latin typeface="Calibri"/>
              <a:ea typeface="+mn-ea"/>
              <a:cs typeface="+mn-cs"/>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ular Callout 1"/>
          <p:cNvSpPr/>
          <p:nvPr/>
        </p:nvSpPr>
        <p:spPr>
          <a:xfrm>
            <a:off x="3698821" y="3565494"/>
            <a:ext cx="3966207" cy="2339853"/>
          </a:xfrm>
          <a:prstGeom prst="wedgeRoundRectCallout">
            <a:avLst>
              <a:gd name="adj1" fmla="val 65684"/>
              <a:gd name="adj2" fmla="val -6035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For some initiatives, allow “fast track” approval.</a:t>
            </a:r>
            <a:endParaRPr lang="en-US" sz="3200" dirty="0"/>
          </a:p>
        </p:txBody>
      </p:sp>
    </p:spTree>
    <p:extLst>
      <p:ext uri="{BB962C8B-B14F-4D97-AF65-F5344CB8AC3E}">
        <p14:creationId xmlns:p14="http://schemas.microsoft.com/office/powerpoint/2010/main" val="3477936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Candidate for fast-track approval</a:t>
            </a:r>
            <a:endParaRPr lang="en-US" sz="1000" dirty="0">
              <a:solidFill>
                <a:prstClr val="black"/>
              </a:solidFill>
              <a:latin typeface="Calibri"/>
              <a:ea typeface="+mn-ea"/>
              <a:cs typeface="+mn-cs"/>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Resources available</a:t>
            </a:r>
            <a:endParaRPr lang="en-US" sz="1000" dirty="0">
              <a:solidFill>
                <a:prstClr val="black"/>
              </a:solidFill>
              <a:latin typeface="Calibri"/>
              <a:ea typeface="+mn-ea"/>
              <a:cs typeface="+mn-cs"/>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Resources not available</a:t>
            </a:r>
            <a:endParaRPr lang="en-US" sz="1000" dirty="0">
              <a:solidFill>
                <a:prstClr val="black"/>
              </a:solidFill>
              <a:latin typeface="Calibri"/>
              <a:ea typeface="+mn-ea"/>
              <a:cs typeface="+mn-cs"/>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No</a:t>
            </a:r>
            <a:endParaRPr lang="en-US" sz="1000" dirty="0">
              <a:solidFill>
                <a:prstClr val="black"/>
              </a:solidFill>
              <a:latin typeface="Calibri"/>
              <a:ea typeface="+mn-ea"/>
              <a:cs typeface="+mn-cs"/>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Yes</a:t>
            </a:r>
            <a:endParaRPr lang="en-US" sz="1000" dirty="0">
              <a:solidFill>
                <a:prstClr val="black"/>
              </a:solidFill>
              <a:latin typeface="Calibri"/>
              <a:ea typeface="+mn-ea"/>
              <a:cs typeface="+mn-cs"/>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Fast-track approval</a:t>
            </a:r>
            <a:endParaRPr lang="en-US" sz="1000" dirty="0">
              <a:solidFill>
                <a:prstClr val="black"/>
              </a:solidFill>
              <a:latin typeface="Calibri"/>
              <a:ea typeface="+mn-ea"/>
              <a:cs typeface="+mn-cs"/>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Absorb as part of non-project work</a:t>
            </a:r>
            <a:endParaRPr lang="en-US" sz="1000" dirty="0">
              <a:solidFill>
                <a:prstClr val="black"/>
              </a:solidFill>
              <a:latin typeface="Calibri"/>
              <a:ea typeface="+mn-ea"/>
              <a:cs typeface="+mn-cs"/>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3206111" y="3872389"/>
            <a:ext cx="1874104" cy="1099758"/>
          </a:xfrm>
          <a:prstGeom prst="wedgeRoundRectCallout">
            <a:avLst>
              <a:gd name="adj1" fmla="val 51068"/>
              <a:gd name="adj2" fmla="val -8397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610801" y="3856897"/>
            <a:ext cx="3546857" cy="1672873"/>
          </a:xfrm>
          <a:prstGeom prst="wedgeRoundRectCallout">
            <a:avLst>
              <a:gd name="adj1" fmla="val 70224"/>
              <a:gd name="adj2" fmla="val 721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Develop a formal project plan.</a:t>
            </a:r>
            <a:endParaRPr lang="en-US" sz="3200" dirty="0"/>
          </a:p>
        </p:txBody>
      </p:sp>
    </p:spTree>
    <p:extLst>
      <p:ext uri="{BB962C8B-B14F-4D97-AF65-F5344CB8AC3E}">
        <p14:creationId xmlns:p14="http://schemas.microsoft.com/office/powerpoint/2010/main" val="423163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07255"/>
            <a:ext cx="8229600" cy="1139825"/>
          </a:xfrm>
        </p:spPr>
        <p:txBody>
          <a:bodyPr/>
          <a:lstStyle/>
          <a:p>
            <a:r>
              <a:rPr lang="en-US" dirty="0" smtClean="0"/>
              <a:t>Are academic libraries like a forest?</a:t>
            </a:r>
            <a:endParaRPr lang="en-US" dirty="0"/>
          </a:p>
        </p:txBody>
      </p:sp>
      <p:pic>
        <p:nvPicPr>
          <p:cNvPr id="7" name="Picture 6"/>
          <p:cNvPicPr>
            <a:picLocks noChangeAspect="1"/>
          </p:cNvPicPr>
          <p:nvPr/>
        </p:nvPicPr>
        <p:blipFill>
          <a:blip r:embed="rId3"/>
          <a:stretch>
            <a:fillRect/>
          </a:stretch>
        </p:blipFill>
        <p:spPr>
          <a:xfrm>
            <a:off x="810930" y="1799806"/>
            <a:ext cx="7512574" cy="5012296"/>
          </a:xfrm>
          <a:prstGeom prst="rect">
            <a:avLst/>
          </a:prstGeom>
        </p:spPr>
      </p:pic>
      <p:sp>
        <p:nvSpPr>
          <p:cNvPr id="8" name="TextBox 7"/>
          <p:cNvSpPr txBox="1"/>
          <p:nvPr/>
        </p:nvSpPr>
        <p:spPr>
          <a:xfrm rot="16200000">
            <a:off x="6573525" y="3931101"/>
            <a:ext cx="4617731" cy="523220"/>
          </a:xfrm>
          <a:prstGeom prst="rect">
            <a:avLst/>
          </a:prstGeom>
          <a:noFill/>
        </p:spPr>
        <p:txBody>
          <a:bodyPr wrap="square" rtlCol="0">
            <a:spAutoFit/>
          </a:bodyPr>
          <a:lstStyle/>
          <a:p>
            <a:r>
              <a:rPr lang="en-US" sz="1400" dirty="0"/>
              <a:t>Photo by </a:t>
            </a:r>
            <a:r>
              <a:rPr lang="en-US" sz="1400" dirty="0" err="1" smtClean="0"/>
              <a:t>erwlas</a:t>
            </a:r>
            <a:r>
              <a:rPr lang="en-US" sz="1400" dirty="0" smtClean="0"/>
              <a:t>. </a:t>
            </a:r>
            <a:r>
              <a:rPr lang="en-US" sz="1400" dirty="0"/>
              <a:t/>
            </a:r>
            <a:br>
              <a:rPr lang="en-US" sz="1400" dirty="0"/>
            </a:br>
            <a:r>
              <a:rPr lang="en-US" sz="1400" dirty="0"/>
              <a:t>http://</a:t>
            </a:r>
            <a:r>
              <a:rPr lang="en-US" sz="1400" dirty="0" err="1"/>
              <a:t>www.flickr.com</a:t>
            </a:r>
            <a:r>
              <a:rPr lang="en-US" sz="1400" dirty="0"/>
              <a:t>/photos/</a:t>
            </a:r>
            <a:r>
              <a:rPr lang="en-US" sz="1400" dirty="0" err="1"/>
              <a:t>erwlas</a:t>
            </a:r>
            <a:r>
              <a:rPr lang="en-US" sz="1400" dirty="0"/>
              <a:t>/3216477632/</a:t>
            </a:r>
          </a:p>
        </p:txBody>
      </p:sp>
    </p:spTree>
    <p:extLst>
      <p:ext uri="{BB962C8B-B14F-4D97-AF65-F5344CB8AC3E}">
        <p14:creationId xmlns:p14="http://schemas.microsoft.com/office/powerpoint/2010/main" val="29919151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Candidate for fast-track approval</a:t>
            </a:r>
            <a:endParaRPr lang="en-US" sz="1000" dirty="0">
              <a:solidFill>
                <a:prstClr val="black"/>
              </a:solidFill>
              <a:latin typeface="Calibri"/>
              <a:ea typeface="+mn-ea"/>
              <a:cs typeface="+mn-cs"/>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Resources available</a:t>
            </a:r>
            <a:endParaRPr lang="en-US" sz="1000" dirty="0">
              <a:solidFill>
                <a:prstClr val="black"/>
              </a:solidFill>
              <a:latin typeface="Calibri"/>
              <a:ea typeface="+mn-ea"/>
              <a:cs typeface="+mn-cs"/>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Resources not available</a:t>
            </a:r>
            <a:endParaRPr lang="en-US" sz="1000" dirty="0">
              <a:solidFill>
                <a:prstClr val="black"/>
              </a:solidFill>
              <a:latin typeface="Calibri"/>
              <a:ea typeface="+mn-ea"/>
              <a:cs typeface="+mn-cs"/>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No</a:t>
            </a:r>
            <a:endParaRPr lang="en-US" sz="1000" dirty="0">
              <a:solidFill>
                <a:prstClr val="black"/>
              </a:solidFill>
              <a:latin typeface="Calibri"/>
              <a:ea typeface="+mn-ea"/>
              <a:cs typeface="+mn-cs"/>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Yes</a:t>
            </a:r>
            <a:endParaRPr lang="en-US" sz="1000" dirty="0">
              <a:solidFill>
                <a:prstClr val="black"/>
              </a:solidFill>
              <a:latin typeface="Calibri"/>
              <a:ea typeface="+mn-ea"/>
              <a:cs typeface="+mn-cs"/>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Fast-track approval</a:t>
            </a:r>
            <a:endParaRPr lang="en-US" sz="1000" dirty="0">
              <a:solidFill>
                <a:prstClr val="black"/>
              </a:solidFill>
              <a:latin typeface="Calibri"/>
              <a:ea typeface="+mn-ea"/>
              <a:cs typeface="+mn-cs"/>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Absorb as part of non-project work</a:t>
            </a:r>
            <a:endParaRPr lang="en-US" sz="1000" dirty="0">
              <a:solidFill>
                <a:prstClr val="black"/>
              </a:solidFill>
              <a:latin typeface="Calibri"/>
              <a:ea typeface="+mn-ea"/>
              <a:cs typeface="+mn-cs"/>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ular Callout 1"/>
          <p:cNvSpPr/>
          <p:nvPr/>
        </p:nvSpPr>
        <p:spPr>
          <a:xfrm>
            <a:off x="3269494" y="2140001"/>
            <a:ext cx="3975141" cy="1881322"/>
          </a:xfrm>
          <a:prstGeom prst="wedgeRoundRectCallout">
            <a:avLst>
              <a:gd name="adj1" fmla="val -45353"/>
              <a:gd name="adj2" fmla="val -9819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“Facilitator” from the Carolina Digital Library and Archives</a:t>
            </a:r>
            <a:endParaRPr lang="en-US" sz="3200" dirty="0"/>
          </a:p>
        </p:txBody>
      </p:sp>
    </p:spTree>
    <p:extLst>
      <p:ext uri="{BB962C8B-B14F-4D97-AF65-F5344CB8AC3E}">
        <p14:creationId xmlns:p14="http://schemas.microsoft.com/office/powerpoint/2010/main" val="174994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6200" y="533400"/>
            <a:ext cx="1097280" cy="60960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Receive proposal</a:t>
            </a:r>
            <a:endParaRPr lang="en-US" sz="1000" dirty="0">
              <a:solidFill>
                <a:prstClr val="black"/>
              </a:solidFill>
              <a:latin typeface="Calibri"/>
            </a:endParaRPr>
          </a:p>
        </p:txBody>
      </p:sp>
      <p:sp>
        <p:nvSpPr>
          <p:cNvPr id="15" name="Flowchart: Process 14"/>
          <p:cNvSpPr/>
          <p:nvPr/>
        </p:nvSpPr>
        <p:spPr>
          <a:xfrm>
            <a:off x="2902465"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Assign CDLA facilitator</a:t>
            </a:r>
            <a:endParaRPr lang="en-US" sz="1000" dirty="0">
              <a:solidFill>
                <a:prstClr val="black"/>
              </a:solidFill>
              <a:latin typeface="Calibri"/>
            </a:endParaRPr>
          </a:p>
        </p:txBody>
      </p:sp>
      <p:sp>
        <p:nvSpPr>
          <p:cNvPr id="45" name="Flowchart: Process 44"/>
          <p:cNvSpPr/>
          <p:nvPr/>
        </p:nvSpPr>
        <p:spPr>
          <a:xfrm>
            <a:off x="146606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Post proposal for CDLA/Systems/LTC review</a:t>
            </a:r>
            <a:endParaRPr lang="en-US" sz="1000" dirty="0">
              <a:solidFill>
                <a:prstClr val="black"/>
              </a:solidFill>
              <a:latin typeface="Calibri"/>
            </a:endParaRPr>
          </a:p>
        </p:txBody>
      </p:sp>
      <p:sp>
        <p:nvSpPr>
          <p:cNvPr id="46" name="Flowchart: Process 45"/>
          <p:cNvSpPr/>
          <p:nvPr/>
        </p:nvSpPr>
        <p:spPr>
          <a:xfrm>
            <a:off x="1143000" y="15240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47" name="Flowchart: Process 46"/>
          <p:cNvSpPr/>
          <p:nvPr/>
        </p:nvSpPr>
        <p:spPr>
          <a:xfrm>
            <a:off x="5930771"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full project proposal/timeline</a:t>
            </a:r>
            <a:endParaRPr lang="en-US" sz="1000" dirty="0">
              <a:solidFill>
                <a:prstClr val="black"/>
              </a:solidFill>
              <a:latin typeface="Calibri"/>
            </a:endParaRPr>
          </a:p>
        </p:txBody>
      </p:sp>
      <p:sp>
        <p:nvSpPr>
          <p:cNvPr id="49" name="Flowchart: Process 48"/>
          <p:cNvSpPr/>
          <p:nvPr/>
        </p:nvSpPr>
        <p:spPr>
          <a:xfrm>
            <a:off x="48511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Develop basic project plan/timeline</a:t>
            </a:r>
            <a:endParaRPr lang="en-US" sz="1000" dirty="0">
              <a:solidFill>
                <a:prstClr val="black"/>
              </a:solidFill>
              <a:latin typeface="Calibri"/>
            </a:endParaRPr>
          </a:p>
        </p:txBody>
      </p:sp>
      <p:sp>
        <p:nvSpPr>
          <p:cNvPr id="53" name="Flowchart: Process 52"/>
          <p:cNvSpPr/>
          <p:nvPr/>
        </p:nvSpPr>
        <p:spPr>
          <a:xfrm>
            <a:off x="571500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Project/workflow/time  analysis</a:t>
            </a:r>
            <a:endParaRPr lang="en-US" sz="1000" dirty="0">
              <a:solidFill>
                <a:prstClr val="black"/>
              </a:solidFill>
              <a:latin typeface="Calibri"/>
            </a:endParaRPr>
          </a:p>
        </p:txBody>
      </p:sp>
      <p:sp>
        <p:nvSpPr>
          <p:cNvPr id="54" name="Flowchart: Process 53"/>
          <p:cNvSpPr/>
          <p:nvPr/>
        </p:nvSpPr>
        <p:spPr>
          <a:xfrm>
            <a:off x="7620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General estimate of required resources</a:t>
            </a:r>
            <a:endParaRPr lang="en-US" sz="1000" dirty="0">
              <a:solidFill>
                <a:prstClr val="black"/>
              </a:solidFill>
              <a:latin typeface="Calibri"/>
            </a:endParaRPr>
          </a:p>
        </p:txBody>
      </p:sp>
      <p:sp>
        <p:nvSpPr>
          <p:cNvPr id="55" name="Flowchart: Process 54"/>
          <p:cNvSpPr/>
          <p:nvPr/>
        </p:nvSpPr>
        <p:spPr>
          <a:xfrm>
            <a:off x="4315940" y="533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Identify stakeholders</a:t>
            </a:r>
            <a:endParaRPr lang="en-US" sz="1000" dirty="0">
              <a:solidFill>
                <a:prstClr val="black"/>
              </a:solidFill>
              <a:latin typeface="Calibri"/>
            </a:endParaRPr>
          </a:p>
        </p:txBody>
      </p:sp>
      <p:sp>
        <p:nvSpPr>
          <p:cNvPr id="56" name="Flowchart: Decision 55"/>
          <p:cNvSpPr/>
          <p:nvPr/>
        </p:nvSpPr>
        <p:spPr>
          <a:xfrm>
            <a:off x="6629400" y="6858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Preliminary decision on proposal disposition</a:t>
            </a:r>
            <a:endParaRPr lang="en-US" sz="1000" dirty="0">
              <a:solidFill>
                <a:prstClr val="black"/>
              </a:solidFill>
              <a:latin typeface="Calibri"/>
            </a:endParaRPr>
          </a:p>
        </p:txBody>
      </p:sp>
      <p:cxnSp>
        <p:nvCxnSpPr>
          <p:cNvPr id="62" name="Elbow Connector 61"/>
          <p:cNvCxnSpPr>
            <a:stCxn id="56" idx="0"/>
            <a:endCxn id="54" idx="3"/>
          </p:cNvCxnSpPr>
          <p:nvPr/>
        </p:nvCxnSpPr>
        <p:spPr>
          <a:xfrm rot="16200000" flipH="1">
            <a:off x="5320145" y="2927466"/>
            <a:ext cx="5638800" cy="1155469"/>
          </a:xfrm>
          <a:prstGeom prst="bentConnector4">
            <a:avLst>
              <a:gd name="adj1" fmla="val -4054"/>
              <a:gd name="adj2" fmla="val 119784"/>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62795" y="2724090"/>
            <a:ext cx="1143000" cy="400110"/>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Candidate for fast-track approval</a:t>
            </a:r>
            <a:endParaRPr lang="en-US" sz="1000" dirty="0">
              <a:solidFill>
                <a:prstClr val="black"/>
              </a:solidFill>
              <a:latin typeface="Calibri"/>
              <a:ea typeface="+mn-ea"/>
              <a:cs typeface="+mn-cs"/>
            </a:endParaRPr>
          </a:p>
        </p:txBody>
      </p:sp>
      <p:sp>
        <p:nvSpPr>
          <p:cNvPr id="66" name="TextBox 65"/>
          <p:cNvSpPr txBox="1"/>
          <p:nvPr/>
        </p:nvSpPr>
        <p:spPr>
          <a:xfrm>
            <a:off x="166003" y="6045456"/>
            <a:ext cx="174844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67" name="Flowchart: Terminator 66"/>
          <p:cNvSpPr/>
          <p:nvPr/>
        </p:nvSpPr>
        <p:spPr>
          <a:xfrm>
            <a:off x="152400" y="24384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Approve and proceed immediately</a:t>
            </a:r>
            <a:endParaRPr lang="en-US" sz="1000" dirty="0">
              <a:solidFill>
                <a:prstClr val="black"/>
              </a:solidFill>
              <a:latin typeface="Calibri"/>
            </a:endParaRPr>
          </a:p>
        </p:txBody>
      </p:sp>
      <p:sp>
        <p:nvSpPr>
          <p:cNvPr id="71" name="Flowchart: Process 70"/>
          <p:cNvSpPr/>
          <p:nvPr/>
        </p:nvSpPr>
        <p:spPr>
          <a:xfrm>
            <a:off x="4191000" y="60198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Report to LTC</a:t>
            </a:r>
            <a:endParaRPr lang="en-US" sz="1000" dirty="0">
              <a:solidFill>
                <a:prstClr val="black"/>
              </a:solidFill>
              <a:latin typeface="Calibri"/>
            </a:endParaRPr>
          </a:p>
        </p:txBody>
      </p:sp>
      <p:sp>
        <p:nvSpPr>
          <p:cNvPr id="73" name="Flowchart: Terminator 72"/>
          <p:cNvSpPr/>
          <p:nvPr/>
        </p:nvSpPr>
        <p:spPr>
          <a:xfrm>
            <a:off x="2514600" y="6019800"/>
            <a:ext cx="1097280" cy="609600"/>
          </a:xfrm>
          <a:prstGeom prst="flowChartTermina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LTC semiannual review</a:t>
            </a:r>
            <a:endParaRPr lang="en-US" sz="1000" dirty="0">
              <a:solidFill>
                <a:prstClr val="black"/>
              </a:solidFill>
              <a:latin typeface="Calibri"/>
            </a:endParaRPr>
          </a:p>
        </p:txBody>
      </p:sp>
      <p:sp>
        <p:nvSpPr>
          <p:cNvPr id="74" name="Flowchart: Decision 73"/>
          <p:cNvSpPr/>
          <p:nvPr/>
        </p:nvSpPr>
        <p:spPr>
          <a:xfrm>
            <a:off x="2488942" y="21336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Compare required resources to available resources</a:t>
            </a:r>
            <a:endParaRPr lang="en-US" sz="1000" dirty="0">
              <a:solidFill>
                <a:prstClr val="black"/>
              </a:solidFill>
              <a:latin typeface="Calibri"/>
            </a:endParaRPr>
          </a:p>
        </p:txBody>
      </p:sp>
      <p:sp>
        <p:nvSpPr>
          <p:cNvPr id="76" name="Flowchart: Process 75"/>
          <p:cNvSpPr/>
          <p:nvPr/>
        </p:nvSpPr>
        <p:spPr>
          <a:xfrm>
            <a:off x="6096000" y="4518684"/>
            <a:ext cx="1371600" cy="716626"/>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Place in holding queue for priority if resource availability changes</a:t>
            </a:r>
            <a:endParaRPr lang="en-US" sz="1000" dirty="0">
              <a:solidFill>
                <a:prstClr val="black"/>
              </a:solidFill>
              <a:latin typeface="Calibri"/>
            </a:endParaRPr>
          </a:p>
        </p:txBody>
      </p:sp>
      <p:sp>
        <p:nvSpPr>
          <p:cNvPr id="78" name="Flowchart: Decision 77"/>
          <p:cNvSpPr/>
          <p:nvPr/>
        </p:nvSpPr>
        <p:spPr>
          <a:xfrm>
            <a:off x="3200400" y="4114800"/>
            <a:ext cx="1865376"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Resources become available before next LTC review</a:t>
            </a:r>
            <a:endParaRPr lang="en-US" sz="1000" dirty="0">
              <a:solidFill>
                <a:prstClr val="black"/>
              </a:solidFill>
              <a:latin typeface="Calibri"/>
            </a:endParaRPr>
          </a:p>
        </p:txBody>
      </p:sp>
      <p:cxnSp>
        <p:nvCxnSpPr>
          <p:cNvPr id="84" name="Straight Arrow Connector 83"/>
          <p:cNvCxnSpPr>
            <a:stCxn id="71" idx="1"/>
            <a:endCxn id="73" idx="3"/>
          </p:cNvCxnSpPr>
          <p:nvPr/>
        </p:nvCxnSpPr>
        <p:spPr>
          <a:xfrm flipH="1">
            <a:off x="3611880" y="6324600"/>
            <a:ext cx="579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Decision 93"/>
          <p:cNvSpPr/>
          <p:nvPr/>
        </p:nvSpPr>
        <p:spPr>
          <a:xfrm>
            <a:off x="304800" y="4191000"/>
            <a:ext cx="1864821" cy="1527048"/>
          </a:xfrm>
          <a:prstGeom prst="flowChartDecisi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Final decision on proposal disposition</a:t>
            </a:r>
            <a:endParaRPr lang="en-US" sz="1000" dirty="0">
              <a:solidFill>
                <a:prstClr val="black"/>
              </a:solidFill>
              <a:latin typeface="Calibri"/>
            </a:endParaRPr>
          </a:p>
        </p:txBody>
      </p:sp>
      <p:cxnSp>
        <p:nvCxnSpPr>
          <p:cNvPr id="99" name="Straight Arrow Connector 98"/>
          <p:cNvCxnSpPr>
            <a:stCxn id="5" idx="3"/>
            <a:endCxn id="45" idx="1"/>
          </p:cNvCxnSpPr>
          <p:nvPr/>
        </p:nvCxnSpPr>
        <p:spPr>
          <a:xfrm>
            <a:off x="1173480" y="838200"/>
            <a:ext cx="292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45" idx="3"/>
            <a:endCxn id="15" idx="1"/>
          </p:cNvCxnSpPr>
          <p:nvPr/>
        </p:nvCxnSpPr>
        <p:spPr>
          <a:xfrm>
            <a:off x="2563340" y="838200"/>
            <a:ext cx="33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5" idx="3"/>
            <a:endCxn id="55" idx="1"/>
          </p:cNvCxnSpPr>
          <p:nvPr/>
        </p:nvCxnSpPr>
        <p:spPr>
          <a:xfrm>
            <a:off x="3999745" y="838200"/>
            <a:ext cx="316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5" idx="3"/>
            <a:endCxn id="53" idx="1"/>
          </p:cNvCxnSpPr>
          <p:nvPr/>
        </p:nvCxnSpPr>
        <p:spPr>
          <a:xfrm>
            <a:off x="5413220" y="838200"/>
            <a:ext cx="3017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5400000">
            <a:off x="2181255" y="3305145"/>
            <a:ext cx="762000" cy="400110"/>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Resources available</a:t>
            </a:r>
            <a:endParaRPr lang="en-US" sz="1000" dirty="0">
              <a:solidFill>
                <a:prstClr val="black"/>
              </a:solidFill>
              <a:latin typeface="Calibri"/>
              <a:ea typeface="+mn-ea"/>
              <a:cs typeface="+mn-cs"/>
            </a:endParaRPr>
          </a:p>
        </p:txBody>
      </p:sp>
      <p:sp>
        <p:nvSpPr>
          <p:cNvPr id="121" name="TextBox 120"/>
          <p:cNvSpPr txBox="1"/>
          <p:nvPr/>
        </p:nvSpPr>
        <p:spPr>
          <a:xfrm>
            <a:off x="3421226" y="3638610"/>
            <a:ext cx="1397258"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Resources not available</a:t>
            </a:r>
            <a:endParaRPr lang="en-US" sz="1000" dirty="0">
              <a:solidFill>
                <a:prstClr val="black"/>
              </a:solidFill>
              <a:latin typeface="Calibri"/>
              <a:ea typeface="+mn-ea"/>
              <a:cs typeface="+mn-cs"/>
            </a:endParaRPr>
          </a:p>
        </p:txBody>
      </p:sp>
      <p:sp>
        <p:nvSpPr>
          <p:cNvPr id="122" name="TextBox 121"/>
          <p:cNvSpPr txBox="1"/>
          <p:nvPr/>
        </p:nvSpPr>
        <p:spPr>
          <a:xfrm>
            <a:off x="4271364" y="5596926"/>
            <a:ext cx="453036"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No</a:t>
            </a:r>
            <a:endParaRPr lang="en-US" sz="1000" dirty="0">
              <a:solidFill>
                <a:prstClr val="black"/>
              </a:solidFill>
              <a:latin typeface="Calibri"/>
              <a:ea typeface="+mn-ea"/>
              <a:cs typeface="+mn-cs"/>
            </a:endParaRPr>
          </a:p>
        </p:txBody>
      </p:sp>
      <p:sp>
        <p:nvSpPr>
          <p:cNvPr id="127" name="TextBox 126"/>
          <p:cNvSpPr txBox="1"/>
          <p:nvPr/>
        </p:nvSpPr>
        <p:spPr>
          <a:xfrm>
            <a:off x="1752600" y="5638800"/>
            <a:ext cx="472893"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Yes</a:t>
            </a:r>
            <a:endParaRPr lang="en-US" sz="1000" dirty="0">
              <a:solidFill>
                <a:prstClr val="black"/>
              </a:solidFill>
              <a:latin typeface="Calibri"/>
              <a:ea typeface="+mn-ea"/>
              <a:cs typeface="+mn-cs"/>
            </a:endParaRPr>
          </a:p>
        </p:txBody>
      </p:sp>
      <p:cxnSp>
        <p:nvCxnSpPr>
          <p:cNvPr id="139" name="Elbow Connector 138"/>
          <p:cNvCxnSpPr>
            <a:stCxn id="94" idx="1"/>
            <a:endCxn id="73" idx="1"/>
          </p:cNvCxnSpPr>
          <p:nvPr/>
        </p:nvCxnSpPr>
        <p:spPr>
          <a:xfrm rot="10800000" flipH="1" flipV="1">
            <a:off x="304800" y="4954524"/>
            <a:ext cx="2209800" cy="1370076"/>
          </a:xfrm>
          <a:prstGeom prst="bentConnector3">
            <a:avLst>
              <a:gd name="adj1" fmla="val -67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54" idx="1"/>
            <a:endCxn id="47" idx="3"/>
          </p:cNvCxnSpPr>
          <p:nvPr/>
        </p:nvCxnSpPr>
        <p:spPr>
          <a:xfrm flipH="1">
            <a:off x="7028051" y="6324600"/>
            <a:ext cx="591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1"/>
            <a:endCxn id="71" idx="3"/>
          </p:cNvCxnSpPr>
          <p:nvPr/>
        </p:nvCxnSpPr>
        <p:spPr>
          <a:xfrm flipH="1">
            <a:off x="5288280" y="6324600"/>
            <a:ext cx="6424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78" idx="2"/>
            <a:endCxn id="71" idx="0"/>
          </p:cNvCxnSpPr>
          <p:nvPr/>
        </p:nvCxnSpPr>
        <p:spPr>
          <a:xfrm rot="16200000" flipH="1">
            <a:off x="4247388" y="5527548"/>
            <a:ext cx="377952" cy="6065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8" idx="1"/>
            <a:endCxn id="94" idx="2"/>
          </p:cNvCxnSpPr>
          <p:nvPr/>
        </p:nvCxnSpPr>
        <p:spPr>
          <a:xfrm rot="10800000" flipV="1">
            <a:off x="1237212" y="4878324"/>
            <a:ext cx="1963189" cy="839724"/>
          </a:xfrm>
          <a:prstGeom prst="bentConnector4">
            <a:avLst>
              <a:gd name="adj1" fmla="val 26253"/>
              <a:gd name="adj2" fmla="val 121773"/>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530971" y="228600"/>
            <a:ext cx="14519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Require  full LTC review</a:t>
            </a:r>
            <a:endParaRPr lang="en-US" sz="1000" dirty="0">
              <a:solidFill>
                <a:prstClr val="black"/>
              </a:solidFill>
              <a:latin typeface="Calibri"/>
              <a:ea typeface="+mn-ea"/>
              <a:cs typeface="+mn-cs"/>
            </a:endParaRPr>
          </a:p>
        </p:txBody>
      </p:sp>
      <p:sp>
        <p:nvSpPr>
          <p:cNvPr id="125" name="TextBox 124"/>
          <p:cNvSpPr txBox="1"/>
          <p:nvPr/>
        </p:nvSpPr>
        <p:spPr>
          <a:xfrm rot="16200000">
            <a:off x="486489" y="3576363"/>
            <a:ext cx="12192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ea typeface="+mn-ea"/>
                <a:cs typeface="+mn-cs"/>
              </a:rPr>
              <a:t>Fast-track approval</a:t>
            </a:r>
            <a:endParaRPr lang="en-US" sz="1000" dirty="0">
              <a:solidFill>
                <a:prstClr val="black"/>
              </a:solidFill>
              <a:latin typeface="Calibri"/>
              <a:ea typeface="+mn-ea"/>
              <a:cs typeface="+mn-cs"/>
            </a:endParaRPr>
          </a:p>
        </p:txBody>
      </p:sp>
      <p:cxnSp>
        <p:nvCxnSpPr>
          <p:cNvPr id="58" name="Elbow Connector 57"/>
          <p:cNvCxnSpPr>
            <a:stCxn id="56" idx="3"/>
            <a:endCxn id="144" idx="3"/>
          </p:cNvCxnSpPr>
          <p:nvPr/>
        </p:nvCxnSpPr>
        <p:spPr>
          <a:xfrm flipH="1">
            <a:off x="7548622" y="1449324"/>
            <a:ext cx="945599" cy="1674876"/>
          </a:xfrm>
          <a:prstGeom prst="bentConnector3">
            <a:avLst>
              <a:gd name="adj1" fmla="val -241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8" idx="3"/>
          </p:cNvCxnSpPr>
          <p:nvPr/>
        </p:nvCxnSpPr>
        <p:spPr>
          <a:xfrm flipH="1">
            <a:off x="5065776" y="4876997"/>
            <a:ext cx="1030224" cy="1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Process 53"/>
          <p:cNvSpPr/>
          <p:nvPr/>
        </p:nvSpPr>
        <p:spPr>
          <a:xfrm>
            <a:off x="6451342" y="2819400"/>
            <a:ext cx="1097280" cy="609600"/>
          </a:xfrm>
          <a:prstGeom prst="flowChart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latin typeface="Calibri"/>
              </a:rPr>
              <a:t>Estimate of required resources</a:t>
            </a:r>
            <a:endParaRPr lang="en-US" sz="1000" dirty="0">
              <a:solidFill>
                <a:prstClr val="black"/>
              </a:solidFill>
              <a:latin typeface="Calibri"/>
            </a:endParaRPr>
          </a:p>
        </p:txBody>
      </p:sp>
      <p:cxnSp>
        <p:nvCxnSpPr>
          <p:cNvPr id="149" name="Elbow Connector 148"/>
          <p:cNvCxnSpPr>
            <a:stCxn id="53" idx="2"/>
            <a:endCxn id="56" idx="1"/>
          </p:cNvCxnSpPr>
          <p:nvPr/>
        </p:nvCxnSpPr>
        <p:spPr>
          <a:xfrm rot="16200000" flipH="1">
            <a:off x="6293358" y="1113282"/>
            <a:ext cx="306324" cy="3657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49" idx="1"/>
            <a:endCxn id="74" idx="3"/>
          </p:cNvCxnSpPr>
          <p:nvPr/>
        </p:nvCxnSpPr>
        <p:spPr>
          <a:xfrm rot="10800000">
            <a:off x="4354318" y="2897124"/>
            <a:ext cx="496824" cy="227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44" idx="1"/>
            <a:endCxn id="49" idx="3"/>
          </p:cNvCxnSpPr>
          <p:nvPr/>
        </p:nvCxnSpPr>
        <p:spPr>
          <a:xfrm flipH="1">
            <a:off x="5948422" y="3124200"/>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56" idx="2"/>
            <a:endCxn id="46" idx="3"/>
          </p:cNvCxnSpPr>
          <p:nvPr/>
        </p:nvCxnSpPr>
        <p:spPr>
          <a:xfrm rot="5400000" flipH="1">
            <a:off x="4709022" y="-639941"/>
            <a:ext cx="384048" cy="5321531"/>
          </a:xfrm>
          <a:prstGeom prst="bentConnector4">
            <a:avLst>
              <a:gd name="adj1" fmla="val -17813"/>
              <a:gd name="adj2" fmla="val 587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94" idx="0"/>
            <a:endCxn id="46" idx="2"/>
          </p:cNvCxnSpPr>
          <p:nvPr/>
        </p:nvCxnSpPr>
        <p:spPr>
          <a:xfrm rot="5400000" flipH="1" flipV="1">
            <a:off x="435725" y="2935086"/>
            <a:ext cx="2057400" cy="454429"/>
          </a:xfrm>
          <a:prstGeom prst="bentConnector3">
            <a:avLst>
              <a:gd name="adj1" fmla="val 477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46" idx="1"/>
            <a:endCxn id="67" idx="0"/>
          </p:cNvCxnSpPr>
          <p:nvPr/>
        </p:nvCxnSpPr>
        <p:spPr>
          <a:xfrm rot="10800000" flipV="1">
            <a:off x="701040" y="1828800"/>
            <a:ext cx="441960" cy="609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029200" y="2057400"/>
            <a:ext cx="2061529"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ea typeface="+mn-ea"/>
                <a:cs typeface="+mn-cs"/>
              </a:rPr>
              <a:t>Absorb as part of non-project work</a:t>
            </a:r>
            <a:endParaRPr lang="en-US" sz="1000" dirty="0">
              <a:solidFill>
                <a:prstClr val="black"/>
              </a:solidFill>
              <a:latin typeface="Calibri"/>
              <a:ea typeface="+mn-ea"/>
              <a:cs typeface="+mn-cs"/>
            </a:endParaRPr>
          </a:p>
        </p:txBody>
      </p:sp>
      <p:cxnSp>
        <p:nvCxnSpPr>
          <p:cNvPr id="245" name="Elbow Connector 244"/>
          <p:cNvCxnSpPr>
            <a:stCxn id="74" idx="2"/>
            <a:endCxn id="76" idx="0"/>
          </p:cNvCxnSpPr>
          <p:nvPr/>
        </p:nvCxnSpPr>
        <p:spPr>
          <a:xfrm rot="16200000" flipH="1">
            <a:off x="4672697" y="2409581"/>
            <a:ext cx="858036" cy="3360170"/>
          </a:xfrm>
          <a:prstGeom prst="bentConnector3">
            <a:avLst>
              <a:gd name="adj1" fmla="val 259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74" idx="1"/>
            <a:endCxn id="94" idx="3"/>
          </p:cNvCxnSpPr>
          <p:nvPr/>
        </p:nvCxnSpPr>
        <p:spPr>
          <a:xfrm rot="10800000" flipV="1">
            <a:off x="2169622" y="2897124"/>
            <a:ext cx="319321" cy="2057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05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assessment</a:t>
            </a:r>
            <a:endParaRPr lang="en-US" dirty="0"/>
          </a:p>
        </p:txBody>
      </p:sp>
      <p:sp>
        <p:nvSpPr>
          <p:cNvPr id="3" name="Content Placeholder 2"/>
          <p:cNvSpPr>
            <a:spLocks noGrp="1"/>
          </p:cNvSpPr>
          <p:nvPr>
            <p:ph idx="1"/>
          </p:nvPr>
        </p:nvSpPr>
        <p:spPr>
          <a:xfrm>
            <a:off x="395288" y="2140003"/>
            <a:ext cx="8229600" cy="4514798"/>
          </a:xfrm>
        </p:spPr>
        <p:txBody>
          <a:bodyPr/>
          <a:lstStyle/>
          <a:p>
            <a:r>
              <a:rPr lang="en-US" dirty="0" smtClean="0"/>
              <a:t>Assessment is a current UNC Library priority</a:t>
            </a:r>
          </a:p>
          <a:p>
            <a:pPr lvl="1"/>
            <a:r>
              <a:rPr lang="en-US" dirty="0" smtClean="0"/>
              <a:t>New (30%) Assessment Coordinator</a:t>
            </a:r>
          </a:p>
          <a:p>
            <a:pPr lvl="1"/>
            <a:r>
              <a:rPr lang="en-US" dirty="0" smtClean="0"/>
              <a:t>Identified as a Library Technology Council priority for activities through end of 2012</a:t>
            </a:r>
          </a:p>
          <a:p>
            <a:pPr lvl="1"/>
            <a:r>
              <a:rPr lang="en-US" dirty="0" smtClean="0"/>
              <a:t>Project plans required an assessment component</a:t>
            </a:r>
          </a:p>
          <a:p>
            <a:pPr lvl="1"/>
            <a:r>
              <a:rPr lang="en-US" dirty="0" smtClean="0"/>
              <a:t>The assessment plans were pretty basic</a:t>
            </a:r>
          </a:p>
          <a:p>
            <a:r>
              <a:rPr lang="en-US" dirty="0" smtClean="0"/>
              <a:t>Formal assessment of the project proposal process underway</a:t>
            </a:r>
            <a:endParaRPr lang="en-US" dirty="0"/>
          </a:p>
        </p:txBody>
      </p:sp>
    </p:spTree>
    <p:extLst>
      <p:ext uri="{BB962C8B-B14F-4D97-AF65-F5344CB8AC3E}">
        <p14:creationId xmlns:p14="http://schemas.microsoft.com/office/powerpoint/2010/main" val="40046741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happened in this review cycle</a:t>
            </a:r>
            <a:endParaRPr lang="en-US" dirty="0"/>
          </a:p>
        </p:txBody>
      </p:sp>
      <p:sp>
        <p:nvSpPr>
          <p:cNvPr id="3" name="Content Placeholder 2"/>
          <p:cNvSpPr>
            <a:spLocks noGrp="1"/>
          </p:cNvSpPr>
          <p:nvPr>
            <p:ph idx="1"/>
          </p:nvPr>
        </p:nvSpPr>
        <p:spPr>
          <a:xfrm>
            <a:off x="395288" y="2140003"/>
            <a:ext cx="8229600" cy="4514798"/>
          </a:xfrm>
        </p:spPr>
        <p:txBody>
          <a:bodyPr/>
          <a:lstStyle/>
          <a:p>
            <a:r>
              <a:rPr lang="en-US" dirty="0" smtClean="0"/>
              <a:t>We approved everything</a:t>
            </a:r>
          </a:p>
          <a:p>
            <a:r>
              <a:rPr lang="en-US" dirty="0" smtClean="0"/>
              <a:t>All proposals </a:t>
            </a:r>
            <a:r>
              <a:rPr lang="en-US" dirty="0" smtClean="0"/>
              <a:t>submitted at once</a:t>
            </a:r>
          </a:p>
          <a:p>
            <a:r>
              <a:rPr lang="en-US" dirty="0" smtClean="0"/>
              <a:t>Some </a:t>
            </a:r>
            <a:r>
              <a:rPr lang="en-US" dirty="0" smtClean="0"/>
              <a:t>proposals were able to move forward (relatively) quickly as fast-tracked</a:t>
            </a:r>
          </a:p>
        </p:txBody>
      </p:sp>
    </p:spTree>
    <p:extLst>
      <p:ext uri="{BB962C8B-B14F-4D97-AF65-F5344CB8AC3E}">
        <p14:creationId xmlns:p14="http://schemas.microsoft.com/office/powerpoint/2010/main" val="14047542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 (so far)</a:t>
            </a:r>
            <a:endParaRPr lang="en-US" dirty="0"/>
          </a:p>
        </p:txBody>
      </p:sp>
      <p:sp>
        <p:nvSpPr>
          <p:cNvPr id="3" name="Content Placeholder 2"/>
          <p:cNvSpPr>
            <a:spLocks noGrp="1"/>
          </p:cNvSpPr>
          <p:nvPr>
            <p:ph idx="1"/>
          </p:nvPr>
        </p:nvSpPr>
        <p:spPr>
          <a:xfrm>
            <a:off x="395288" y="1975741"/>
            <a:ext cx="8229600" cy="4561831"/>
          </a:xfrm>
        </p:spPr>
        <p:txBody>
          <a:bodyPr>
            <a:normAutofit fontScale="92500"/>
          </a:bodyPr>
          <a:lstStyle/>
          <a:p>
            <a:r>
              <a:rPr lang="en-US" dirty="0" smtClean="0"/>
              <a:t>Administrators happy with the planning done; see progress; happy to issue approvals</a:t>
            </a:r>
          </a:p>
          <a:p>
            <a:r>
              <a:rPr lang="en-US" dirty="0" smtClean="0"/>
              <a:t>Proposers view process as too burdensome</a:t>
            </a:r>
          </a:p>
          <a:p>
            <a:r>
              <a:rPr lang="en-US" dirty="0" smtClean="0"/>
              <a:t>Current fast-track vs. full review setup has holes</a:t>
            </a:r>
          </a:p>
          <a:p>
            <a:r>
              <a:rPr lang="en-US" dirty="0" smtClean="0"/>
              <a:t>Push more justification to the proposal stage</a:t>
            </a:r>
          </a:p>
          <a:p>
            <a:r>
              <a:rPr lang="en-US" dirty="0" smtClean="0"/>
              <a:t>Planning phase isn’t enough for technical decisions in all cases</a:t>
            </a:r>
          </a:p>
          <a:p>
            <a:r>
              <a:rPr lang="en-US" dirty="0" smtClean="0"/>
              <a:t>We need more assessment training</a:t>
            </a:r>
          </a:p>
          <a:p>
            <a:r>
              <a:rPr lang="en-US" dirty="0" smtClean="0"/>
              <a:t>Facilitating proposals is a lot of work!</a:t>
            </a:r>
            <a:endParaRPr lang="en-US" dirty="0"/>
          </a:p>
          <a:p>
            <a:endParaRPr lang="en-US" dirty="0"/>
          </a:p>
        </p:txBody>
      </p:sp>
    </p:spTree>
    <p:extLst>
      <p:ext uri="{BB962C8B-B14F-4D97-AF65-F5344CB8AC3E}">
        <p14:creationId xmlns:p14="http://schemas.microsoft.com/office/powerpoint/2010/main" val="417204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agility?</a:t>
            </a:r>
            <a:endParaRPr lang="en-US" dirty="0"/>
          </a:p>
        </p:txBody>
      </p:sp>
      <p:sp>
        <p:nvSpPr>
          <p:cNvPr id="5" name="TextBox 4"/>
          <p:cNvSpPr txBox="1"/>
          <p:nvPr/>
        </p:nvSpPr>
        <p:spPr>
          <a:xfrm>
            <a:off x="45899" y="6550223"/>
            <a:ext cx="9098101" cy="307777"/>
          </a:xfrm>
          <a:prstGeom prst="rect">
            <a:avLst/>
          </a:prstGeom>
          <a:noFill/>
        </p:spPr>
        <p:txBody>
          <a:bodyPr wrap="square" rtlCol="0">
            <a:spAutoFit/>
          </a:bodyPr>
          <a:lstStyle/>
          <a:p>
            <a:r>
              <a:rPr lang="en-US" sz="1400" dirty="0"/>
              <a:t>Photo </a:t>
            </a:r>
            <a:r>
              <a:rPr lang="en-US" sz="1400" dirty="0" smtClean="0"/>
              <a:t>by </a:t>
            </a:r>
            <a:r>
              <a:rPr lang="en-US" sz="1400" dirty="0" err="1" smtClean="0"/>
              <a:t>radloff</a:t>
            </a:r>
            <a:r>
              <a:rPr lang="en-US" sz="1400" dirty="0" smtClean="0"/>
              <a:t>.</a:t>
            </a:r>
            <a:r>
              <a:rPr lang="en-US" sz="1400" dirty="0" smtClean="0"/>
              <a:t> </a:t>
            </a:r>
            <a:r>
              <a:rPr lang="en-US" sz="1400" dirty="0"/>
              <a:t>http://</a:t>
            </a:r>
            <a:r>
              <a:rPr lang="en-US" sz="1400" dirty="0" err="1"/>
              <a:t>www.flickr.com</a:t>
            </a:r>
            <a:r>
              <a:rPr lang="en-US" sz="1400" dirty="0"/>
              <a:t>/photos/</a:t>
            </a:r>
            <a:r>
              <a:rPr lang="en-US" sz="1400" dirty="0" err="1"/>
              <a:t>radloff</a:t>
            </a:r>
            <a:r>
              <a:rPr lang="en-US" sz="1400" dirty="0"/>
              <a:t>/6708510227/</a:t>
            </a:r>
            <a:endParaRPr lang="en-US" sz="1400" dirty="0"/>
          </a:p>
        </p:txBody>
      </p:sp>
      <p:pic>
        <p:nvPicPr>
          <p:cNvPr id="6" name="Picture 5"/>
          <p:cNvPicPr>
            <a:picLocks noChangeAspect="1"/>
          </p:cNvPicPr>
          <p:nvPr/>
        </p:nvPicPr>
        <p:blipFill>
          <a:blip r:embed="rId3"/>
          <a:stretch>
            <a:fillRect/>
          </a:stretch>
        </p:blipFill>
        <p:spPr>
          <a:xfrm>
            <a:off x="1184046" y="1886272"/>
            <a:ext cx="6965970" cy="4647608"/>
          </a:xfrm>
          <a:prstGeom prst="rect">
            <a:avLst/>
          </a:prstGeom>
        </p:spPr>
      </p:pic>
    </p:spTree>
    <p:extLst>
      <p:ext uri="{BB962C8B-B14F-4D97-AF65-F5344CB8AC3E}">
        <p14:creationId xmlns:p14="http://schemas.microsoft.com/office/powerpoint/2010/main" val="3858526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towards sustainability</a:t>
            </a:r>
            <a:endParaRPr lang="en-US" dirty="0"/>
          </a:p>
        </p:txBody>
      </p:sp>
      <p:pic>
        <p:nvPicPr>
          <p:cNvPr id="4" name="Picture 3"/>
          <p:cNvPicPr>
            <a:picLocks noChangeAspect="1"/>
          </p:cNvPicPr>
          <p:nvPr/>
        </p:nvPicPr>
        <p:blipFill>
          <a:blip r:embed="rId3"/>
          <a:stretch>
            <a:fillRect/>
          </a:stretch>
        </p:blipFill>
        <p:spPr>
          <a:xfrm>
            <a:off x="1113691" y="1877613"/>
            <a:ext cx="6936155" cy="4627716"/>
          </a:xfrm>
          <a:prstGeom prst="rect">
            <a:avLst/>
          </a:prstGeom>
        </p:spPr>
      </p:pic>
      <p:sp>
        <p:nvSpPr>
          <p:cNvPr id="5" name="TextBox 4"/>
          <p:cNvSpPr txBox="1"/>
          <p:nvPr/>
        </p:nvSpPr>
        <p:spPr>
          <a:xfrm>
            <a:off x="45899" y="6550223"/>
            <a:ext cx="9098101" cy="307777"/>
          </a:xfrm>
          <a:prstGeom prst="rect">
            <a:avLst/>
          </a:prstGeom>
          <a:noFill/>
        </p:spPr>
        <p:txBody>
          <a:bodyPr wrap="square" rtlCol="0">
            <a:spAutoFit/>
          </a:bodyPr>
          <a:lstStyle/>
          <a:p>
            <a:r>
              <a:rPr lang="en-US" sz="1400" dirty="0"/>
              <a:t>Photo </a:t>
            </a:r>
            <a:r>
              <a:rPr lang="en-US" sz="1400" dirty="0" smtClean="0"/>
              <a:t>by Trevor </a:t>
            </a:r>
            <a:r>
              <a:rPr lang="en-US" sz="1400" dirty="0" err="1" smtClean="0"/>
              <a:t>Haldenby</a:t>
            </a:r>
            <a:r>
              <a:rPr lang="en-US" sz="1400" dirty="0" smtClean="0"/>
              <a:t>.</a:t>
            </a:r>
            <a:r>
              <a:rPr lang="en-US" sz="1400" dirty="0" smtClean="0"/>
              <a:t> </a:t>
            </a:r>
            <a:r>
              <a:rPr lang="en-US" sz="1400" dirty="0"/>
              <a:t>http://</a:t>
            </a:r>
            <a:r>
              <a:rPr lang="en-US" sz="1400" dirty="0" err="1"/>
              <a:t>www.flickr.com</a:t>
            </a:r>
            <a:r>
              <a:rPr lang="en-US" sz="1400" dirty="0"/>
              <a:t>/photos/</a:t>
            </a:r>
            <a:r>
              <a:rPr lang="en-US" sz="1400" dirty="0" err="1"/>
              <a:t>trevorh</a:t>
            </a:r>
            <a:r>
              <a:rPr lang="en-US" sz="1400" dirty="0"/>
              <a:t>/</a:t>
            </a:r>
            <a:r>
              <a:rPr lang="en-US" sz="1400" dirty="0" smtClean="0"/>
              <a:t>491898939/</a:t>
            </a:r>
            <a:endParaRPr lang="en-US" sz="1400" dirty="0"/>
          </a:p>
        </p:txBody>
      </p:sp>
    </p:spTree>
    <p:extLst>
      <p:ext uri="{BB962C8B-B14F-4D97-AF65-F5344CB8AC3E}">
        <p14:creationId xmlns:p14="http://schemas.microsoft.com/office/powerpoint/2010/main" val="490272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5762" y="2700266"/>
            <a:ext cx="8229600" cy="667099"/>
          </a:xfrm>
        </p:spPr>
        <p:txBody>
          <a:bodyPr/>
          <a:lstStyle/>
          <a:p>
            <a:pPr marL="0" indent="0" algn="ctr">
              <a:buNone/>
            </a:pPr>
            <a:r>
              <a:rPr lang="en-US" dirty="0" err="1" smtClean="0"/>
              <a:t>jennriley@unc.edu</a:t>
            </a:r>
            <a:endParaRPr lang="en-US" dirty="0"/>
          </a:p>
        </p:txBody>
      </p:sp>
      <p:pic>
        <p:nvPicPr>
          <p:cNvPr id="7" name="Picture 6"/>
          <p:cNvPicPr>
            <a:picLocks noChangeAspect="1"/>
          </p:cNvPicPr>
          <p:nvPr/>
        </p:nvPicPr>
        <p:blipFill>
          <a:blip r:embed="rId2"/>
          <a:stretch>
            <a:fillRect/>
          </a:stretch>
        </p:blipFill>
        <p:spPr>
          <a:xfrm>
            <a:off x="7838342" y="5979710"/>
            <a:ext cx="1117600" cy="393700"/>
          </a:xfrm>
          <a:prstGeom prst="rect">
            <a:avLst/>
          </a:prstGeom>
        </p:spPr>
      </p:pic>
      <p:sp>
        <p:nvSpPr>
          <p:cNvPr id="5" name="Content Placeholder 2"/>
          <p:cNvSpPr txBox="1">
            <a:spLocks/>
          </p:cNvSpPr>
          <p:nvPr/>
        </p:nvSpPr>
        <p:spPr bwMode="auto">
          <a:xfrm>
            <a:off x="496751" y="3900029"/>
            <a:ext cx="8229600" cy="155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Font typeface="Wingdings" charset="0"/>
              <a:buNone/>
            </a:pPr>
            <a:r>
              <a:rPr lang="en-US" dirty="0" smtClean="0"/>
              <a:t>These slides:</a:t>
            </a:r>
            <a:br>
              <a:rPr lang="en-US" dirty="0" smtClean="0"/>
            </a:br>
            <a:r>
              <a:rPr lang="en-US" dirty="0" smtClean="0"/>
              <a:t>http://</a:t>
            </a:r>
            <a:r>
              <a:rPr lang="en-US" dirty="0" err="1" smtClean="0"/>
              <a:t>www.lib.unc.edu</a:t>
            </a:r>
            <a:r>
              <a:rPr lang="en-US" dirty="0" smtClean="0"/>
              <a:t>/users/</a:t>
            </a:r>
            <a:r>
              <a:rPr lang="en-US" dirty="0" err="1" smtClean="0"/>
              <a:t>jlriley</a:t>
            </a:r>
            <a:r>
              <a:rPr lang="en-US" dirty="0" smtClean="0"/>
              <a:t>/presentations/cni12s/</a:t>
            </a:r>
            <a:r>
              <a:rPr lang="en-US" dirty="0" err="1" smtClean="0"/>
              <a:t>rileySustainability.pptx</a:t>
            </a:r>
            <a:endParaRPr lang="en-US" dirty="0"/>
          </a:p>
        </p:txBody>
      </p:sp>
    </p:spTree>
    <p:extLst>
      <p:ext uri="{BB962C8B-B14F-4D97-AF65-F5344CB8AC3E}">
        <p14:creationId xmlns:p14="http://schemas.microsoft.com/office/powerpoint/2010/main" val="18459156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306" y="2523427"/>
            <a:ext cx="2417489" cy="2754900"/>
          </a:xfrm>
        </p:spPr>
        <p:txBody>
          <a:bodyPr/>
          <a:lstStyle/>
          <a:p>
            <a:r>
              <a:rPr lang="en-US" sz="3600" dirty="0" smtClean="0"/>
              <a:t>How can we manage growth?</a:t>
            </a:r>
            <a:endParaRPr lang="en-US" sz="3600" dirty="0"/>
          </a:p>
        </p:txBody>
      </p:sp>
      <p:pic>
        <p:nvPicPr>
          <p:cNvPr id="12" name="Picture 11"/>
          <p:cNvPicPr>
            <a:picLocks noChangeAspect="1"/>
          </p:cNvPicPr>
          <p:nvPr/>
        </p:nvPicPr>
        <p:blipFill>
          <a:blip r:embed="rId3"/>
          <a:stretch>
            <a:fillRect/>
          </a:stretch>
        </p:blipFill>
        <p:spPr>
          <a:xfrm>
            <a:off x="2754103" y="426030"/>
            <a:ext cx="6282794" cy="5988288"/>
          </a:xfrm>
          <a:prstGeom prst="rect">
            <a:avLst/>
          </a:prstGeom>
        </p:spPr>
      </p:pic>
      <p:sp>
        <p:nvSpPr>
          <p:cNvPr id="13" name="TextBox 12"/>
          <p:cNvSpPr txBox="1"/>
          <p:nvPr/>
        </p:nvSpPr>
        <p:spPr>
          <a:xfrm>
            <a:off x="45899" y="5737309"/>
            <a:ext cx="2677599" cy="738664"/>
          </a:xfrm>
          <a:prstGeom prst="rect">
            <a:avLst/>
          </a:prstGeom>
          <a:noFill/>
        </p:spPr>
        <p:txBody>
          <a:bodyPr wrap="square" rtlCol="0">
            <a:spAutoFit/>
          </a:bodyPr>
          <a:lstStyle/>
          <a:p>
            <a:r>
              <a:rPr lang="en-US" sz="1400" dirty="0"/>
              <a:t>Photo by </a:t>
            </a:r>
            <a:r>
              <a:rPr lang="en-US" sz="1400" dirty="0" err="1" smtClean="0"/>
              <a:t>aislinv</a:t>
            </a:r>
            <a:r>
              <a:rPr lang="en-US" sz="1400" dirty="0" smtClean="0"/>
              <a:t>. </a:t>
            </a:r>
            <a:br>
              <a:rPr lang="en-US" sz="1400" dirty="0" smtClean="0"/>
            </a:br>
            <a:r>
              <a:rPr lang="en-US" sz="1400" dirty="0" smtClean="0"/>
              <a:t>http</a:t>
            </a:r>
            <a:r>
              <a:rPr lang="en-US" sz="1400" dirty="0"/>
              <a:t>://</a:t>
            </a:r>
            <a:r>
              <a:rPr lang="en-US" sz="1400" dirty="0" err="1"/>
              <a:t>www.flickr.com</a:t>
            </a:r>
            <a:r>
              <a:rPr lang="en-US" sz="1400" dirty="0"/>
              <a:t>/photos/</a:t>
            </a:r>
            <a:r>
              <a:rPr lang="en-US" sz="1400" dirty="0" err="1"/>
              <a:t>aislinnv</a:t>
            </a:r>
            <a:r>
              <a:rPr lang="en-US" sz="1400" dirty="0"/>
              <a:t>/446429071/</a:t>
            </a:r>
          </a:p>
        </p:txBody>
      </p:sp>
    </p:spTree>
    <p:extLst>
      <p:ext uri="{BB962C8B-B14F-4D97-AF65-F5344CB8AC3E}">
        <p14:creationId xmlns:p14="http://schemas.microsoft.com/office/powerpoint/2010/main" val="8219217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5550390" y="2221090"/>
            <a:ext cx="2417489" cy="275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Franklin Gothic Book" charset="0"/>
                <a:ea typeface="ＭＳ Ｐゴシック" charset="0"/>
                <a:cs typeface="Arial" charset="0"/>
              </a:defRPr>
            </a:lvl2pPr>
            <a:lvl3pPr algn="l" rtl="0" fontAlgn="base">
              <a:spcBef>
                <a:spcPct val="0"/>
              </a:spcBef>
              <a:spcAft>
                <a:spcPct val="0"/>
              </a:spcAft>
              <a:defRPr sz="4200">
                <a:solidFill>
                  <a:schemeClr val="tx2"/>
                </a:solidFill>
                <a:latin typeface="Franklin Gothic Book" charset="0"/>
                <a:ea typeface="ＭＳ Ｐゴシック" charset="0"/>
                <a:cs typeface="Arial" charset="0"/>
              </a:defRPr>
            </a:lvl3pPr>
            <a:lvl4pPr algn="l" rtl="0" fontAlgn="base">
              <a:spcBef>
                <a:spcPct val="0"/>
              </a:spcBef>
              <a:spcAft>
                <a:spcPct val="0"/>
              </a:spcAft>
              <a:defRPr sz="4200">
                <a:solidFill>
                  <a:schemeClr val="tx2"/>
                </a:solidFill>
                <a:latin typeface="Franklin Gothic Book" charset="0"/>
                <a:ea typeface="ＭＳ Ｐゴシック" charset="0"/>
                <a:cs typeface="Arial" charset="0"/>
              </a:defRPr>
            </a:lvl4pPr>
            <a:lvl5pPr algn="l" rtl="0" fontAlgn="base">
              <a:spcBef>
                <a:spcPct val="0"/>
              </a:spcBef>
              <a:spcAft>
                <a:spcPct val="0"/>
              </a:spcAft>
              <a:defRPr sz="4200">
                <a:solidFill>
                  <a:schemeClr val="tx2"/>
                </a:solidFill>
                <a:latin typeface="Franklin Gothic Book" charset="0"/>
                <a:ea typeface="ＭＳ Ｐゴシック" charset="0"/>
                <a:cs typeface="Arial" charset="0"/>
              </a:defRPr>
            </a:lvl5pPr>
            <a:lvl6pPr marL="457200" algn="l" rtl="0" fontAlgn="base">
              <a:spcBef>
                <a:spcPct val="0"/>
              </a:spcBef>
              <a:spcAft>
                <a:spcPct val="0"/>
              </a:spcAft>
              <a:defRPr sz="4200">
                <a:solidFill>
                  <a:schemeClr val="tx2"/>
                </a:solidFill>
                <a:latin typeface="Franklin Gothic Book" charset="0"/>
                <a:ea typeface="ＭＳ Ｐゴシック" charset="0"/>
                <a:cs typeface="Arial" charset="0"/>
              </a:defRPr>
            </a:lvl6pPr>
            <a:lvl7pPr marL="914400" algn="l" rtl="0" fontAlgn="base">
              <a:spcBef>
                <a:spcPct val="0"/>
              </a:spcBef>
              <a:spcAft>
                <a:spcPct val="0"/>
              </a:spcAft>
              <a:defRPr sz="4200">
                <a:solidFill>
                  <a:schemeClr val="tx2"/>
                </a:solidFill>
                <a:latin typeface="Franklin Gothic Book" charset="0"/>
                <a:ea typeface="ＭＳ Ｐゴシック" charset="0"/>
                <a:cs typeface="Arial" charset="0"/>
              </a:defRPr>
            </a:lvl7pPr>
            <a:lvl8pPr marL="1371600" algn="l" rtl="0" fontAlgn="base">
              <a:spcBef>
                <a:spcPct val="0"/>
              </a:spcBef>
              <a:spcAft>
                <a:spcPct val="0"/>
              </a:spcAft>
              <a:defRPr sz="4200">
                <a:solidFill>
                  <a:schemeClr val="tx2"/>
                </a:solidFill>
                <a:latin typeface="Franklin Gothic Book" charset="0"/>
                <a:ea typeface="ＭＳ Ｐゴシック" charset="0"/>
                <a:cs typeface="Arial" charset="0"/>
              </a:defRPr>
            </a:lvl8pPr>
            <a:lvl9pPr marL="1828800" algn="l" rtl="0" fontAlgn="base">
              <a:spcBef>
                <a:spcPct val="0"/>
              </a:spcBef>
              <a:spcAft>
                <a:spcPct val="0"/>
              </a:spcAft>
              <a:defRPr sz="4200">
                <a:solidFill>
                  <a:schemeClr val="tx2"/>
                </a:solidFill>
                <a:latin typeface="Franklin Gothic Book" charset="0"/>
                <a:ea typeface="ＭＳ Ｐゴシック" charset="0"/>
                <a:cs typeface="Arial" charset="0"/>
              </a:defRPr>
            </a:lvl9pPr>
          </a:lstStyle>
          <a:p>
            <a:r>
              <a:rPr lang="en-US" sz="3600" dirty="0" smtClean="0"/>
              <a:t>How can we manage change?</a:t>
            </a:r>
            <a:endParaRPr lang="en-US" sz="3600" dirty="0"/>
          </a:p>
        </p:txBody>
      </p:sp>
      <p:sp>
        <p:nvSpPr>
          <p:cNvPr id="11" name="TextBox 10"/>
          <p:cNvSpPr txBox="1"/>
          <p:nvPr/>
        </p:nvSpPr>
        <p:spPr>
          <a:xfrm>
            <a:off x="4898301" y="5999336"/>
            <a:ext cx="4245699" cy="523220"/>
          </a:xfrm>
          <a:prstGeom prst="rect">
            <a:avLst/>
          </a:prstGeom>
          <a:noFill/>
        </p:spPr>
        <p:txBody>
          <a:bodyPr wrap="square" rtlCol="0">
            <a:spAutoFit/>
          </a:bodyPr>
          <a:lstStyle/>
          <a:p>
            <a:pPr algn="r"/>
            <a:r>
              <a:rPr lang="en-US" sz="1400" dirty="0"/>
              <a:t>Photo by </a:t>
            </a:r>
            <a:r>
              <a:rPr lang="en-US" sz="1400" dirty="0" err="1" smtClean="0"/>
              <a:t>Nemo’s</a:t>
            </a:r>
            <a:r>
              <a:rPr lang="en-US" sz="1400" dirty="0" smtClean="0"/>
              <a:t> great uncle. </a:t>
            </a:r>
            <a:r>
              <a:rPr lang="en-US" sz="1400" dirty="0"/>
              <a:t/>
            </a:r>
            <a:br>
              <a:rPr lang="en-US" sz="1400" dirty="0"/>
            </a:br>
            <a:r>
              <a:rPr lang="en-US" sz="1400" dirty="0"/>
              <a:t>http://</a:t>
            </a:r>
            <a:r>
              <a:rPr lang="en-US" sz="1400" dirty="0" err="1"/>
              <a:t>www.flickr.com</a:t>
            </a:r>
            <a:r>
              <a:rPr lang="en-US" sz="1400" dirty="0"/>
              <a:t>/photos/</a:t>
            </a:r>
            <a:r>
              <a:rPr lang="en-US" sz="1400" dirty="0" err="1"/>
              <a:t>maynard</a:t>
            </a:r>
            <a:r>
              <a:rPr lang="en-US" sz="1400" dirty="0"/>
              <a:t>/75485033</a:t>
            </a:r>
            <a:r>
              <a:rPr lang="en-US" sz="1400" dirty="0" smtClean="0"/>
              <a:t>/</a:t>
            </a:r>
            <a:endParaRPr lang="en-US" sz="1400" dirty="0"/>
          </a:p>
        </p:txBody>
      </p:sp>
      <p:pic>
        <p:nvPicPr>
          <p:cNvPr id="12" name="Picture 11"/>
          <p:cNvPicPr>
            <a:picLocks noChangeAspect="1"/>
          </p:cNvPicPr>
          <p:nvPr/>
        </p:nvPicPr>
        <p:blipFill>
          <a:blip r:embed="rId3"/>
          <a:stretch>
            <a:fillRect/>
          </a:stretch>
        </p:blipFill>
        <p:spPr>
          <a:xfrm>
            <a:off x="92776" y="92296"/>
            <a:ext cx="4993197" cy="6657596"/>
          </a:xfrm>
          <a:prstGeom prst="rect">
            <a:avLst/>
          </a:prstGeom>
        </p:spPr>
      </p:pic>
    </p:spTree>
    <p:extLst>
      <p:ext uri="{BB962C8B-B14F-4D97-AF65-F5344CB8AC3E}">
        <p14:creationId xmlns:p14="http://schemas.microsoft.com/office/powerpoint/2010/main" val="42173242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familiar story (broadly told)</a:t>
            </a:r>
            <a:endParaRPr lang="en-US" dirty="0"/>
          </a:p>
        </p:txBody>
      </p:sp>
      <p:sp>
        <p:nvSpPr>
          <p:cNvPr id="4" name="Content Placeholder 2"/>
          <p:cNvSpPr txBox="1">
            <a:spLocks/>
          </p:cNvSpPr>
          <p:nvPr/>
        </p:nvSpPr>
        <p:spPr bwMode="auto">
          <a:xfrm>
            <a:off x="466618" y="2206423"/>
            <a:ext cx="4019245" cy="155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None/>
            </a:pPr>
            <a:r>
              <a:rPr lang="en-US" dirty="0" smtClean="0"/>
              <a:t>Administration’s perspective: We need a fundamental change. </a:t>
            </a:r>
          </a:p>
        </p:txBody>
      </p:sp>
      <p:sp>
        <p:nvSpPr>
          <p:cNvPr id="5" name="Content Placeholder 2"/>
          <p:cNvSpPr txBox="1">
            <a:spLocks/>
          </p:cNvSpPr>
          <p:nvPr/>
        </p:nvSpPr>
        <p:spPr bwMode="auto">
          <a:xfrm>
            <a:off x="4702049" y="2548013"/>
            <a:ext cx="4026468" cy="304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None/>
            </a:pPr>
            <a:r>
              <a:rPr lang="en-US" dirty="0" smtClean="0"/>
              <a:t>Front line librarians’ perspective: We’re moving too slowly; I can’t get the resources I need to follow through on my ideas.</a:t>
            </a:r>
          </a:p>
        </p:txBody>
      </p:sp>
      <p:sp>
        <p:nvSpPr>
          <p:cNvPr id="6" name="Content Placeholder 2"/>
          <p:cNvSpPr txBox="1">
            <a:spLocks/>
          </p:cNvSpPr>
          <p:nvPr/>
        </p:nvSpPr>
        <p:spPr bwMode="auto">
          <a:xfrm>
            <a:off x="456878" y="4169606"/>
            <a:ext cx="4056009" cy="155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fontAlgn="base">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fontAlgn="base">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a:lstStyle>
          <a:p>
            <a:pPr marL="0" indent="0" algn="ctr">
              <a:buNone/>
            </a:pPr>
            <a:r>
              <a:rPr lang="en-US" dirty="0" smtClean="0"/>
              <a:t>Technical staff’s perspective: We can’t take on any more.</a:t>
            </a:r>
          </a:p>
        </p:txBody>
      </p:sp>
    </p:spTree>
    <p:extLst>
      <p:ext uri="{BB962C8B-B14F-4D97-AF65-F5344CB8AC3E}">
        <p14:creationId xmlns:p14="http://schemas.microsoft.com/office/powerpoint/2010/main" val="1826520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SYSTEMS</a:t>
            </a:r>
            <a:endParaRPr lang="en-US" dirty="0"/>
          </a:p>
        </p:txBody>
      </p:sp>
      <p:sp>
        <p:nvSpPr>
          <p:cNvPr id="3" name="Text Placeholder 2"/>
          <p:cNvSpPr>
            <a:spLocks noGrp="1"/>
          </p:cNvSpPr>
          <p:nvPr>
            <p:ph type="body" idx="1"/>
          </p:nvPr>
        </p:nvSpPr>
        <p:spPr/>
        <p:txBody>
          <a:bodyPr/>
          <a:lstStyle/>
          <a:p>
            <a:r>
              <a:rPr lang="en-US" dirty="0" smtClean="0"/>
              <a:t>Basic premise: A well-planned, integrated set of software systems to support digital library work is the core of technical sustainability, and allows manageable growth and innovation.</a:t>
            </a:r>
            <a:endParaRPr lang="en-US" dirty="0"/>
          </a:p>
        </p:txBody>
      </p:sp>
    </p:spTree>
    <p:extLst>
      <p:ext uri="{BB962C8B-B14F-4D97-AF65-F5344CB8AC3E}">
        <p14:creationId xmlns:p14="http://schemas.microsoft.com/office/powerpoint/2010/main" val="23820174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Yep, we have this problem.</a:t>
            </a:r>
            <a:endParaRPr lang="en-US" dirty="0"/>
          </a:p>
        </p:txBody>
      </p:sp>
      <p:pic>
        <p:nvPicPr>
          <p:cNvPr id="8" name="Picture 7"/>
          <p:cNvPicPr>
            <a:picLocks noChangeAspect="1"/>
          </p:cNvPicPr>
          <p:nvPr/>
        </p:nvPicPr>
        <p:blipFill>
          <a:blip r:embed="rId3"/>
          <a:stretch>
            <a:fillRect/>
          </a:stretch>
        </p:blipFill>
        <p:spPr>
          <a:xfrm>
            <a:off x="1141830" y="1883835"/>
            <a:ext cx="6907939" cy="4600687"/>
          </a:xfrm>
          <a:prstGeom prst="rect">
            <a:avLst/>
          </a:prstGeom>
        </p:spPr>
      </p:pic>
      <p:sp>
        <p:nvSpPr>
          <p:cNvPr id="10" name="TextBox 9"/>
          <p:cNvSpPr txBox="1"/>
          <p:nvPr/>
        </p:nvSpPr>
        <p:spPr>
          <a:xfrm>
            <a:off x="45899" y="6509911"/>
            <a:ext cx="9098101" cy="307777"/>
          </a:xfrm>
          <a:prstGeom prst="rect">
            <a:avLst/>
          </a:prstGeom>
          <a:noFill/>
        </p:spPr>
        <p:txBody>
          <a:bodyPr wrap="square" rtlCol="0">
            <a:spAutoFit/>
          </a:bodyPr>
          <a:lstStyle/>
          <a:p>
            <a:r>
              <a:rPr lang="en-US" sz="1400" dirty="0"/>
              <a:t>Photo by </a:t>
            </a:r>
            <a:r>
              <a:rPr lang="en-US" sz="1400" dirty="0" err="1" smtClean="0"/>
              <a:t>windsordi</a:t>
            </a:r>
            <a:r>
              <a:rPr lang="en-US" sz="1400" dirty="0" smtClean="0"/>
              <a:t>. </a:t>
            </a:r>
            <a:r>
              <a:rPr lang="en-US" sz="1400" dirty="0"/>
              <a:t>http://</a:t>
            </a:r>
            <a:r>
              <a:rPr lang="en-US" sz="1400" dirty="0" err="1"/>
              <a:t>www.flickr.com</a:t>
            </a:r>
            <a:r>
              <a:rPr lang="en-US" sz="1400" dirty="0"/>
              <a:t>/photos/</a:t>
            </a:r>
            <a:r>
              <a:rPr lang="en-US" sz="1400" dirty="0" err="1"/>
              <a:t>windsordi</a:t>
            </a:r>
            <a:r>
              <a:rPr lang="en-US" sz="1400" dirty="0"/>
              <a:t>/3467758700/</a:t>
            </a:r>
          </a:p>
        </p:txBody>
      </p:sp>
    </p:spTree>
    <p:extLst>
      <p:ext uri="{BB962C8B-B14F-4D97-AF65-F5344CB8AC3E}">
        <p14:creationId xmlns:p14="http://schemas.microsoft.com/office/powerpoint/2010/main" val="7429875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it were more like this?</a:t>
            </a:r>
            <a:endParaRPr lang="en-US" dirty="0"/>
          </a:p>
        </p:txBody>
      </p:sp>
      <p:pic>
        <p:nvPicPr>
          <p:cNvPr id="6" name="Picture 5"/>
          <p:cNvPicPr>
            <a:picLocks noChangeAspect="1"/>
          </p:cNvPicPr>
          <p:nvPr/>
        </p:nvPicPr>
        <p:blipFill>
          <a:blip r:embed="rId3"/>
          <a:stretch>
            <a:fillRect/>
          </a:stretch>
        </p:blipFill>
        <p:spPr>
          <a:xfrm>
            <a:off x="1531983" y="1887834"/>
            <a:ext cx="6006968" cy="4495841"/>
          </a:xfrm>
          <a:prstGeom prst="rect">
            <a:avLst/>
          </a:prstGeom>
        </p:spPr>
      </p:pic>
      <p:sp>
        <p:nvSpPr>
          <p:cNvPr id="7" name="TextBox 6"/>
          <p:cNvSpPr txBox="1"/>
          <p:nvPr/>
        </p:nvSpPr>
        <p:spPr>
          <a:xfrm>
            <a:off x="45899" y="6509911"/>
            <a:ext cx="9098101" cy="307777"/>
          </a:xfrm>
          <a:prstGeom prst="rect">
            <a:avLst/>
          </a:prstGeom>
          <a:noFill/>
        </p:spPr>
        <p:txBody>
          <a:bodyPr wrap="square" rtlCol="0">
            <a:spAutoFit/>
          </a:bodyPr>
          <a:lstStyle/>
          <a:p>
            <a:r>
              <a:rPr lang="en-US" sz="1400" dirty="0"/>
              <a:t>Photo by </a:t>
            </a:r>
            <a:r>
              <a:rPr lang="en-US" sz="1400" dirty="0" smtClean="0"/>
              <a:t>James UK. http</a:t>
            </a:r>
            <a:r>
              <a:rPr lang="en-US" sz="1400" dirty="0"/>
              <a:t>://</a:t>
            </a:r>
            <a:r>
              <a:rPr lang="en-US" sz="1400" dirty="0" err="1"/>
              <a:t>www.flickr.com</a:t>
            </a:r>
            <a:r>
              <a:rPr lang="en-US" sz="1400" dirty="0"/>
              <a:t>/photos/</a:t>
            </a:r>
            <a:r>
              <a:rPr lang="en-US" sz="1400" dirty="0" err="1"/>
              <a:t>jamesuk</a:t>
            </a:r>
            <a:r>
              <a:rPr lang="en-US" sz="1400" dirty="0"/>
              <a:t>/503466376/</a:t>
            </a:r>
          </a:p>
        </p:txBody>
      </p:sp>
    </p:spTree>
    <p:extLst>
      <p:ext uri="{BB962C8B-B14F-4D97-AF65-F5344CB8AC3E}">
        <p14:creationId xmlns:p14="http://schemas.microsoft.com/office/powerpoint/2010/main" val="1847581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Rectangle 14"/>
          <p:cNvSpPr/>
          <p:nvPr/>
        </p:nvSpPr>
        <p:spPr>
          <a:xfrm>
            <a:off x="449383" y="96753"/>
            <a:ext cx="7477337" cy="2140260"/>
          </a:xfrm>
          <a:prstGeom prst="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a:solidFill>
                <a:prstClr val="white"/>
              </a:solidFill>
              <a:latin typeface="Calibri"/>
            </a:endParaRPr>
          </a:p>
        </p:txBody>
      </p:sp>
      <p:sp>
        <p:nvSpPr>
          <p:cNvPr id="16" name="Rectangle 15"/>
          <p:cNvSpPr/>
          <p:nvPr/>
        </p:nvSpPr>
        <p:spPr>
          <a:xfrm>
            <a:off x="449383" y="2237013"/>
            <a:ext cx="7477339" cy="2885320"/>
          </a:xfrm>
          <a:prstGeom prst="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a:solidFill>
                <a:prstClr val="white"/>
              </a:solidFill>
              <a:latin typeface="Calibri"/>
            </a:endParaRPr>
          </a:p>
        </p:txBody>
      </p:sp>
      <p:sp>
        <p:nvSpPr>
          <p:cNvPr id="17" name="Rectangle 16"/>
          <p:cNvSpPr/>
          <p:nvPr/>
        </p:nvSpPr>
        <p:spPr>
          <a:xfrm>
            <a:off x="449383" y="5122333"/>
            <a:ext cx="7477337" cy="1227540"/>
          </a:xfrm>
          <a:prstGeom prst="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a:solidFill>
                <a:prstClr val="white"/>
              </a:solidFill>
              <a:latin typeface="Calibri"/>
            </a:endParaRPr>
          </a:p>
        </p:txBody>
      </p:sp>
      <p:cxnSp>
        <p:nvCxnSpPr>
          <p:cNvPr id="18" name="Straight Arrow Connector 17"/>
          <p:cNvCxnSpPr/>
          <p:nvPr/>
        </p:nvCxnSpPr>
        <p:spPr>
          <a:xfrm flipV="1">
            <a:off x="114340" y="1391179"/>
            <a:ext cx="490672" cy="4993114"/>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637008" y="3272401"/>
            <a:ext cx="0" cy="295584"/>
          </a:xfrm>
          <a:prstGeom prst="straightConnector1">
            <a:avLst/>
          </a:prstGeom>
          <a:ln w="12700">
            <a:solidFill>
              <a:schemeClr val="tx1"/>
            </a:solidFill>
            <a:headEnd type="arrow" w="sm" len="sm"/>
            <a:tailEnd type="none" w="sm" len="sm"/>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0369" y="3085440"/>
            <a:ext cx="1805403" cy="12065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a:solidFill>
                <a:prstClr val="white"/>
              </a:solidFill>
              <a:latin typeface="Calibri"/>
            </a:endParaRPr>
          </a:p>
        </p:txBody>
      </p:sp>
      <p:sp>
        <p:nvSpPr>
          <p:cNvPr id="22" name="Rounded Rectangle 21"/>
          <p:cNvSpPr/>
          <p:nvPr/>
        </p:nvSpPr>
        <p:spPr>
          <a:xfrm>
            <a:off x="541433" y="5375722"/>
            <a:ext cx="7045848" cy="164592"/>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000" dirty="0">
                <a:solidFill>
                  <a:prstClr val="white"/>
                </a:solidFill>
                <a:latin typeface="Calibri"/>
              </a:rPr>
              <a:t>Access control   </a:t>
            </a:r>
          </a:p>
        </p:txBody>
      </p:sp>
      <p:sp>
        <p:nvSpPr>
          <p:cNvPr id="23" name="Rectangle 22"/>
          <p:cNvSpPr/>
          <p:nvPr/>
        </p:nvSpPr>
        <p:spPr>
          <a:xfrm>
            <a:off x="4317116" y="5736966"/>
            <a:ext cx="3270165" cy="331133"/>
          </a:xfrm>
          <a:prstGeom prst="rect">
            <a:avLst/>
          </a:prstGeom>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600" dirty="0" smtClean="0">
                <a:solidFill>
                  <a:prstClr val="white"/>
                </a:solidFill>
                <a:latin typeface="Calibri"/>
              </a:rPr>
              <a:t>Access copies</a:t>
            </a:r>
          </a:p>
        </p:txBody>
      </p:sp>
      <p:sp>
        <p:nvSpPr>
          <p:cNvPr id="24" name="Rectangle 23"/>
          <p:cNvSpPr/>
          <p:nvPr/>
        </p:nvSpPr>
        <p:spPr>
          <a:xfrm>
            <a:off x="544728" y="5724717"/>
            <a:ext cx="3785616" cy="351850"/>
          </a:xfrm>
          <a:prstGeom prst="rect">
            <a:avLst/>
          </a:prstGeom>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600" dirty="0" smtClean="0">
                <a:solidFill>
                  <a:prstClr val="white"/>
                </a:solidFill>
                <a:latin typeface="Calibri"/>
              </a:rPr>
              <a:t>Preservation masters</a:t>
            </a:r>
            <a:endParaRPr lang="en-US" sz="1600" dirty="0">
              <a:solidFill>
                <a:prstClr val="white"/>
              </a:solidFill>
              <a:latin typeface="Calibri"/>
            </a:endParaRPr>
          </a:p>
        </p:txBody>
      </p:sp>
      <p:sp>
        <p:nvSpPr>
          <p:cNvPr id="25" name="Rounded Rectangle 24"/>
          <p:cNvSpPr/>
          <p:nvPr/>
        </p:nvSpPr>
        <p:spPr>
          <a:xfrm>
            <a:off x="541433" y="6076566"/>
            <a:ext cx="7045847" cy="164592"/>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000" dirty="0">
                <a:solidFill>
                  <a:prstClr val="white"/>
                </a:solidFill>
                <a:latin typeface="Calibri"/>
              </a:rPr>
              <a:t>Preservation services</a:t>
            </a:r>
          </a:p>
        </p:txBody>
      </p:sp>
      <p:cxnSp>
        <p:nvCxnSpPr>
          <p:cNvPr id="26" name="Straight Arrow Connector 25"/>
          <p:cNvCxnSpPr/>
          <p:nvPr/>
        </p:nvCxnSpPr>
        <p:spPr>
          <a:xfrm flipV="1">
            <a:off x="4846363" y="4273509"/>
            <a:ext cx="0" cy="262343"/>
          </a:xfrm>
          <a:prstGeom prst="straightConnector1">
            <a:avLst/>
          </a:prstGeom>
          <a:ln w="12700">
            <a:solidFill>
              <a:schemeClr val="tx1"/>
            </a:solidFill>
            <a:headEnd type="arrow" w="sm" len="sm"/>
            <a:tailEnd type="none" w="sm" len="sm"/>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716239" y="2526661"/>
            <a:ext cx="1174800" cy="323165"/>
          </a:xfrm>
          <a:prstGeom prst="rect">
            <a:avLst/>
          </a:prstGeom>
          <a:noFill/>
        </p:spPr>
        <p:txBody>
          <a:bodyPr wrap="square" lIns="68577" tIns="34289" rIns="68577" bIns="34289" rtlCol="0">
            <a:spAutoFit/>
          </a:bodyPr>
          <a:lstStyle/>
          <a:p>
            <a:pPr algn="r" defTabSz="457200" fontAlgn="auto">
              <a:spcBef>
                <a:spcPts val="0"/>
              </a:spcBef>
              <a:spcAft>
                <a:spcPts val="0"/>
              </a:spcAft>
            </a:pPr>
            <a:r>
              <a:rPr lang="en-US" sz="800" dirty="0">
                <a:solidFill>
                  <a:prstClr val="black"/>
                </a:solidFill>
                <a:latin typeface="Calibri"/>
                <a:ea typeface="+mn-ea"/>
                <a:cs typeface="+mn-cs"/>
              </a:rPr>
              <a:t>Management/access layer</a:t>
            </a:r>
          </a:p>
        </p:txBody>
      </p:sp>
      <p:sp>
        <p:nvSpPr>
          <p:cNvPr id="28" name="TextBox 27"/>
          <p:cNvSpPr txBox="1"/>
          <p:nvPr/>
        </p:nvSpPr>
        <p:spPr>
          <a:xfrm>
            <a:off x="6815667" y="5130670"/>
            <a:ext cx="1075371" cy="315469"/>
          </a:xfrm>
          <a:prstGeom prst="rect">
            <a:avLst/>
          </a:prstGeom>
          <a:noFill/>
        </p:spPr>
        <p:txBody>
          <a:bodyPr wrap="square" lIns="68577" tIns="34289" rIns="68577" bIns="34289" rtlCol="0">
            <a:spAutoFit/>
          </a:bodyPr>
          <a:lstStyle/>
          <a:p>
            <a:pPr algn="r" defTabSz="457200" fontAlgn="auto">
              <a:spcBef>
                <a:spcPts val="0"/>
              </a:spcBef>
              <a:spcAft>
                <a:spcPts val="0"/>
              </a:spcAft>
            </a:pPr>
            <a:r>
              <a:rPr lang="en-US" sz="800" dirty="0">
                <a:solidFill>
                  <a:prstClr val="black"/>
                </a:solidFill>
                <a:latin typeface="Calibri"/>
                <a:ea typeface="+mn-ea"/>
                <a:cs typeface="+mn-cs"/>
              </a:rPr>
              <a:t>Storage/preservation layer</a:t>
            </a:r>
          </a:p>
        </p:txBody>
      </p:sp>
      <p:cxnSp>
        <p:nvCxnSpPr>
          <p:cNvPr id="29" name="Straight Arrow Connector 28"/>
          <p:cNvCxnSpPr/>
          <p:nvPr/>
        </p:nvCxnSpPr>
        <p:spPr>
          <a:xfrm flipV="1">
            <a:off x="5125774" y="3505264"/>
            <a:ext cx="0" cy="546249"/>
          </a:xfrm>
          <a:prstGeom prst="straightConnector1">
            <a:avLst/>
          </a:prstGeom>
          <a:ln w="12700">
            <a:solidFill>
              <a:schemeClr val="tx1"/>
            </a:solidFill>
            <a:headEnd type="arrow" w="sm" len="sm"/>
            <a:tailEnd type="none" w="sm" len="sm"/>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541433" y="2302134"/>
            <a:ext cx="7045848" cy="146528"/>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000" dirty="0" smtClean="0">
                <a:solidFill>
                  <a:prstClr val="white"/>
                </a:solidFill>
                <a:latin typeface="Calibri"/>
              </a:rPr>
              <a:t>                                                   Access </a:t>
            </a:r>
            <a:r>
              <a:rPr lang="en-US" sz="1000" dirty="0">
                <a:solidFill>
                  <a:prstClr val="white"/>
                </a:solidFill>
                <a:latin typeface="Calibri"/>
              </a:rPr>
              <a:t>control</a:t>
            </a:r>
          </a:p>
        </p:txBody>
      </p:sp>
      <p:sp>
        <p:nvSpPr>
          <p:cNvPr id="31" name="Rounded Rectangle 30"/>
          <p:cNvSpPr/>
          <p:nvPr/>
        </p:nvSpPr>
        <p:spPr>
          <a:xfrm>
            <a:off x="907833" y="3778389"/>
            <a:ext cx="892724" cy="455571"/>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800" dirty="0" smtClean="0">
                <a:solidFill>
                  <a:prstClr val="white"/>
                </a:solidFill>
                <a:latin typeface="Calibri"/>
              </a:rPr>
              <a:t>Object normalization/transformation</a:t>
            </a:r>
            <a:endParaRPr lang="en-US" sz="500" dirty="0">
              <a:solidFill>
                <a:prstClr val="black"/>
              </a:solidFill>
              <a:latin typeface="Calibri"/>
            </a:endParaRPr>
          </a:p>
        </p:txBody>
      </p:sp>
      <p:sp>
        <p:nvSpPr>
          <p:cNvPr id="32" name="Rounded Rectangle 31"/>
          <p:cNvSpPr/>
          <p:nvPr/>
        </p:nvSpPr>
        <p:spPr>
          <a:xfrm>
            <a:off x="105874" y="3143091"/>
            <a:ext cx="398130" cy="294446"/>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800" dirty="0">
                <a:solidFill>
                  <a:prstClr val="white"/>
                </a:solidFill>
                <a:latin typeface="Calibri"/>
              </a:rPr>
              <a:t>etc.</a:t>
            </a:r>
            <a:endParaRPr lang="en-US" sz="500" dirty="0">
              <a:solidFill>
                <a:prstClr val="black"/>
              </a:solidFill>
              <a:latin typeface="Calibri"/>
            </a:endParaRPr>
          </a:p>
        </p:txBody>
      </p:sp>
      <p:sp>
        <p:nvSpPr>
          <p:cNvPr id="33" name="Rounded Rectangle 32"/>
          <p:cNvSpPr/>
          <p:nvPr/>
        </p:nvSpPr>
        <p:spPr>
          <a:xfrm>
            <a:off x="1211964" y="3125177"/>
            <a:ext cx="629891" cy="442808"/>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800" dirty="0">
                <a:solidFill>
                  <a:prstClr val="white"/>
                </a:solidFill>
                <a:latin typeface="Calibri"/>
              </a:rPr>
              <a:t>Streaming media</a:t>
            </a:r>
            <a:endParaRPr lang="en-US" sz="500" dirty="0">
              <a:solidFill>
                <a:prstClr val="black"/>
              </a:solidFill>
              <a:latin typeface="Calibri"/>
            </a:endParaRPr>
          </a:p>
        </p:txBody>
      </p:sp>
      <p:cxnSp>
        <p:nvCxnSpPr>
          <p:cNvPr id="34" name="Straight Arrow Connector 33"/>
          <p:cNvCxnSpPr>
            <a:stCxn id="80" idx="1"/>
          </p:cNvCxnSpPr>
          <p:nvPr/>
        </p:nvCxnSpPr>
        <p:spPr>
          <a:xfrm flipH="1" flipV="1">
            <a:off x="1182021" y="4312215"/>
            <a:ext cx="755228" cy="348736"/>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949683" y="587693"/>
            <a:ext cx="974983" cy="778085"/>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100" dirty="0" err="1">
                <a:solidFill>
                  <a:prstClr val="white"/>
                </a:solidFill>
                <a:latin typeface="Calibri"/>
              </a:rPr>
              <a:t>über</a:t>
            </a:r>
            <a:r>
              <a:rPr lang="en-US" sz="1100" dirty="0">
                <a:solidFill>
                  <a:prstClr val="white"/>
                </a:solidFill>
                <a:latin typeface="Calibri"/>
              </a:rPr>
              <a:t> discovery system</a:t>
            </a:r>
          </a:p>
        </p:txBody>
      </p:sp>
      <p:sp>
        <p:nvSpPr>
          <p:cNvPr id="36" name="TextBox 35"/>
          <p:cNvSpPr txBox="1"/>
          <p:nvPr/>
        </p:nvSpPr>
        <p:spPr>
          <a:xfrm>
            <a:off x="6700799" y="121640"/>
            <a:ext cx="1174800" cy="323165"/>
          </a:xfrm>
          <a:prstGeom prst="rect">
            <a:avLst/>
          </a:prstGeom>
          <a:noFill/>
        </p:spPr>
        <p:txBody>
          <a:bodyPr wrap="square" lIns="68577" tIns="34289" rIns="68577" bIns="34289" rtlCol="0">
            <a:spAutoFit/>
          </a:bodyPr>
          <a:lstStyle/>
          <a:p>
            <a:pPr algn="r" defTabSz="457200" fontAlgn="auto">
              <a:spcBef>
                <a:spcPts val="0"/>
              </a:spcBef>
              <a:spcAft>
                <a:spcPts val="0"/>
              </a:spcAft>
            </a:pPr>
            <a:r>
              <a:rPr lang="en-US" sz="800" dirty="0">
                <a:solidFill>
                  <a:prstClr val="black"/>
                </a:solidFill>
                <a:latin typeface="Calibri"/>
                <a:ea typeface="+mn-ea"/>
                <a:cs typeface="+mn-cs"/>
              </a:rPr>
              <a:t>Discovery/delivery </a:t>
            </a:r>
            <a:br>
              <a:rPr lang="en-US" sz="800" dirty="0">
                <a:solidFill>
                  <a:prstClr val="black"/>
                </a:solidFill>
                <a:latin typeface="Calibri"/>
                <a:ea typeface="+mn-ea"/>
                <a:cs typeface="+mn-cs"/>
              </a:rPr>
            </a:br>
            <a:r>
              <a:rPr lang="en-US" sz="800" dirty="0">
                <a:solidFill>
                  <a:prstClr val="black"/>
                </a:solidFill>
                <a:latin typeface="Calibri"/>
                <a:ea typeface="+mn-ea"/>
                <a:cs typeface="+mn-cs"/>
              </a:rPr>
              <a:t>layer</a:t>
            </a:r>
          </a:p>
        </p:txBody>
      </p:sp>
      <p:sp>
        <p:nvSpPr>
          <p:cNvPr id="37" name="Rounded Rectangle 36"/>
          <p:cNvSpPr/>
          <p:nvPr/>
        </p:nvSpPr>
        <p:spPr>
          <a:xfrm>
            <a:off x="592572" y="3141924"/>
            <a:ext cx="562744" cy="426061"/>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800" dirty="0">
                <a:solidFill>
                  <a:prstClr val="white"/>
                </a:solidFill>
                <a:latin typeface="Calibri"/>
              </a:rPr>
              <a:t>Scalable image delivery</a:t>
            </a:r>
            <a:endParaRPr lang="en-US" sz="500" dirty="0">
              <a:solidFill>
                <a:prstClr val="black"/>
              </a:solidFill>
              <a:latin typeface="Calibri"/>
            </a:endParaRPr>
          </a:p>
        </p:txBody>
      </p:sp>
      <p:cxnSp>
        <p:nvCxnSpPr>
          <p:cNvPr id="38" name="Straight Arrow Connector 37"/>
          <p:cNvCxnSpPr>
            <a:endCxn id="35" idx="4"/>
          </p:cNvCxnSpPr>
          <p:nvPr/>
        </p:nvCxnSpPr>
        <p:spPr>
          <a:xfrm flipH="1" flipV="1">
            <a:off x="2437175" y="1365778"/>
            <a:ext cx="252464" cy="3164126"/>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rot="5400000">
            <a:off x="1020637" y="2623641"/>
            <a:ext cx="4997384" cy="0"/>
          </a:xfrm>
          <a:prstGeom prst="curvedConnector3">
            <a:avLst/>
          </a:prstGeom>
          <a:ln w="25400" cap="flat">
            <a:solidFill>
              <a:schemeClr val="bg1">
                <a:lumMod val="50000"/>
              </a:schemeClr>
            </a:solidFill>
            <a:prstDash val="sysDot"/>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4417636" y="3579528"/>
            <a:ext cx="581127" cy="306508"/>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000" dirty="0">
                <a:solidFill>
                  <a:prstClr val="white"/>
                </a:solidFill>
                <a:latin typeface="Calibri"/>
              </a:rPr>
              <a:t>Ingest </a:t>
            </a:r>
            <a:r>
              <a:rPr lang="en-US" sz="1000" dirty="0" smtClean="0">
                <a:solidFill>
                  <a:prstClr val="white"/>
                </a:solidFill>
                <a:latin typeface="Calibri"/>
              </a:rPr>
              <a:t>prep</a:t>
            </a:r>
            <a:endParaRPr lang="en-US" sz="1000" dirty="0">
              <a:solidFill>
                <a:prstClr val="black"/>
              </a:solidFill>
              <a:latin typeface="Calibri"/>
            </a:endParaRPr>
          </a:p>
        </p:txBody>
      </p:sp>
      <p:cxnSp>
        <p:nvCxnSpPr>
          <p:cNvPr id="41" name="Straight Arrow Connector 40"/>
          <p:cNvCxnSpPr/>
          <p:nvPr/>
        </p:nvCxnSpPr>
        <p:spPr>
          <a:xfrm flipV="1">
            <a:off x="4488147" y="3904230"/>
            <a:ext cx="3664" cy="152735"/>
          </a:xfrm>
          <a:prstGeom prst="straightConnector1">
            <a:avLst/>
          </a:prstGeom>
          <a:ln w="12700">
            <a:solidFill>
              <a:schemeClr val="tx1"/>
            </a:solidFill>
            <a:headEnd type="arrow" w="sm" len="sm"/>
            <a:tailEnd type="none" w="sm" len="sm"/>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6890694" y="418432"/>
            <a:ext cx="0" cy="2812405"/>
          </a:xfrm>
          <a:prstGeom prst="straightConnector1">
            <a:avLst/>
          </a:prstGeom>
          <a:ln w="12700">
            <a:solidFill>
              <a:schemeClr val="tx1"/>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875772" y="142300"/>
            <a:ext cx="1444298" cy="238525"/>
          </a:xfrm>
          <a:prstGeom prst="rect">
            <a:avLst/>
          </a:prstGeom>
          <a:noFill/>
        </p:spPr>
        <p:txBody>
          <a:bodyPr wrap="square" lIns="68577" tIns="34289" rIns="68577" bIns="34289" rtlCol="0">
            <a:spAutoFit/>
          </a:bodyPr>
          <a:lstStyle/>
          <a:p>
            <a:pPr algn="r" defTabSz="457200" fontAlgn="auto">
              <a:spcBef>
                <a:spcPts val="0"/>
              </a:spcBef>
              <a:spcAft>
                <a:spcPts val="0"/>
              </a:spcAft>
            </a:pPr>
            <a:r>
              <a:rPr lang="en-US" sz="1100" b="1" dirty="0">
                <a:solidFill>
                  <a:srgbClr val="7F7F7F"/>
                </a:solidFill>
                <a:latin typeface="Calibri"/>
                <a:ea typeface="+mn-ea"/>
                <a:cs typeface="+mn-cs"/>
              </a:rPr>
              <a:t>PUBLIC-FACING TOOLS</a:t>
            </a:r>
          </a:p>
        </p:txBody>
      </p:sp>
      <p:sp>
        <p:nvSpPr>
          <p:cNvPr id="44" name="TextBox 43"/>
          <p:cNvSpPr txBox="1"/>
          <p:nvPr/>
        </p:nvSpPr>
        <p:spPr>
          <a:xfrm>
            <a:off x="3715460" y="142300"/>
            <a:ext cx="1927429" cy="238525"/>
          </a:xfrm>
          <a:prstGeom prst="rect">
            <a:avLst/>
          </a:prstGeom>
          <a:noFill/>
        </p:spPr>
        <p:txBody>
          <a:bodyPr wrap="square" lIns="68577" tIns="34289" rIns="68577" bIns="34289" rtlCol="0">
            <a:spAutoFit/>
          </a:bodyPr>
          <a:lstStyle/>
          <a:p>
            <a:pPr defTabSz="457200" fontAlgn="auto">
              <a:spcBef>
                <a:spcPts val="0"/>
              </a:spcBef>
              <a:spcAft>
                <a:spcPts val="0"/>
              </a:spcAft>
            </a:pPr>
            <a:r>
              <a:rPr lang="en-US" sz="1100" b="1" dirty="0">
                <a:solidFill>
                  <a:prstClr val="white">
                    <a:lumMod val="50000"/>
                  </a:prstClr>
                </a:solidFill>
                <a:latin typeface="Calibri"/>
                <a:ea typeface="+mn-ea"/>
                <a:cs typeface="+mn-cs"/>
              </a:rPr>
              <a:t>INTERNALLY-FOCUSED TOOLS</a:t>
            </a:r>
          </a:p>
        </p:txBody>
      </p:sp>
      <p:sp>
        <p:nvSpPr>
          <p:cNvPr id="21" name="Rounded Rectangle 20"/>
          <p:cNvSpPr/>
          <p:nvPr/>
        </p:nvSpPr>
        <p:spPr>
          <a:xfrm>
            <a:off x="541433" y="4800466"/>
            <a:ext cx="7042553" cy="164592"/>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000" dirty="0">
                <a:solidFill>
                  <a:prstClr val="white"/>
                </a:solidFill>
                <a:latin typeface="Calibri"/>
              </a:rPr>
              <a:t>Indexing</a:t>
            </a:r>
            <a:endParaRPr lang="en-US" sz="800" dirty="0">
              <a:solidFill>
                <a:prstClr val="white"/>
              </a:solidFill>
              <a:latin typeface="Calibri"/>
            </a:endParaRPr>
          </a:p>
        </p:txBody>
      </p:sp>
      <p:sp>
        <p:nvSpPr>
          <p:cNvPr id="45" name="Rounded Rectangle 44"/>
          <p:cNvSpPr/>
          <p:nvPr/>
        </p:nvSpPr>
        <p:spPr>
          <a:xfrm>
            <a:off x="4261882" y="4061950"/>
            <a:ext cx="1422243" cy="276284"/>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defTabSz="457200" fontAlgn="auto">
              <a:spcBef>
                <a:spcPts val="0"/>
              </a:spcBef>
              <a:spcAft>
                <a:spcPts val="0"/>
              </a:spcAft>
            </a:pPr>
            <a:r>
              <a:rPr lang="en-US" sz="1000" dirty="0">
                <a:solidFill>
                  <a:prstClr val="white"/>
                </a:solidFill>
                <a:latin typeface="Calibri"/>
              </a:rPr>
              <a:t>Ingest</a:t>
            </a:r>
            <a:r>
              <a:rPr lang="en-US" sz="800" dirty="0">
                <a:solidFill>
                  <a:prstClr val="white"/>
                </a:solidFill>
                <a:latin typeface="Calibri"/>
              </a:rPr>
              <a:t> </a:t>
            </a:r>
            <a:r>
              <a:rPr lang="en-US" sz="800" dirty="0" smtClean="0">
                <a:solidFill>
                  <a:prstClr val="white"/>
                </a:solidFill>
                <a:latin typeface="Calibri"/>
              </a:rPr>
              <a:t>  </a:t>
            </a:r>
            <a:r>
              <a:rPr lang="en-US" sz="800" dirty="0" smtClean="0">
                <a:solidFill>
                  <a:prstClr val="black"/>
                </a:solidFill>
                <a:latin typeface="Calibri"/>
              </a:rPr>
              <a:t>(</a:t>
            </a:r>
            <a:r>
              <a:rPr lang="en-US" sz="800" dirty="0">
                <a:solidFill>
                  <a:prstClr val="black"/>
                </a:solidFill>
                <a:latin typeface="Calibri"/>
              </a:rPr>
              <a:t>add/update/</a:t>
            </a:r>
            <a:r>
              <a:rPr lang="en-US" sz="800" dirty="0" smtClean="0">
                <a:solidFill>
                  <a:prstClr val="black"/>
                </a:solidFill>
                <a:latin typeface="Calibri"/>
              </a:rPr>
              <a:t>delete/normalize </a:t>
            </a:r>
            <a:r>
              <a:rPr lang="en-US" sz="800" dirty="0">
                <a:solidFill>
                  <a:prstClr val="black"/>
                </a:solidFill>
                <a:latin typeface="Calibri"/>
              </a:rPr>
              <a:t>content/metadata)</a:t>
            </a:r>
          </a:p>
        </p:txBody>
      </p:sp>
      <p:sp>
        <p:nvSpPr>
          <p:cNvPr id="46" name="Rectangle 45"/>
          <p:cNvSpPr/>
          <p:nvPr/>
        </p:nvSpPr>
        <p:spPr>
          <a:xfrm>
            <a:off x="7380081" y="6392391"/>
            <a:ext cx="1730051" cy="374904"/>
          </a:xfrm>
          <a:prstGeom prst="rect">
            <a:avLst/>
          </a:prstGeom>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900" dirty="0" smtClean="0">
                <a:solidFill>
                  <a:prstClr val="white"/>
                </a:solidFill>
                <a:latin typeface="Calibri"/>
              </a:rPr>
              <a:t>External repositories to which UNC contributes content</a:t>
            </a:r>
            <a:endParaRPr lang="en-US" sz="900" dirty="0">
              <a:solidFill>
                <a:prstClr val="white"/>
              </a:solidFill>
              <a:latin typeface="Calibri"/>
            </a:endParaRPr>
          </a:p>
        </p:txBody>
      </p:sp>
      <p:sp>
        <p:nvSpPr>
          <p:cNvPr id="47" name="TextBox 46"/>
          <p:cNvSpPr txBox="1"/>
          <p:nvPr/>
        </p:nvSpPr>
        <p:spPr>
          <a:xfrm>
            <a:off x="7926720" y="96753"/>
            <a:ext cx="252072" cy="6253120"/>
          </a:xfrm>
          <a:prstGeom prst="rect">
            <a:avLst/>
          </a:prstGeom>
          <a:solidFill>
            <a:schemeClr val="bg2"/>
          </a:solidFill>
          <a:ln>
            <a:solidFill>
              <a:schemeClr val="tx1"/>
            </a:solidFill>
          </a:ln>
        </p:spPr>
        <p:txBody>
          <a:bodyPr vert="vert" wrap="square" rtlCol="0" anchor="ctr">
            <a:noAutofit/>
          </a:bodyPr>
          <a:lstStyle/>
          <a:p>
            <a:pPr defTabSz="457200" fontAlgn="auto">
              <a:spcBef>
                <a:spcPts val="0"/>
              </a:spcBef>
              <a:spcAft>
                <a:spcPts val="0"/>
              </a:spcAft>
            </a:pPr>
            <a:r>
              <a:rPr lang="en-US" sz="1200" dirty="0" smtClean="0">
                <a:solidFill>
                  <a:prstClr val="black"/>
                </a:solidFill>
                <a:latin typeface="Calibri"/>
                <a:ea typeface="+mn-ea"/>
                <a:cs typeface="+mn-cs"/>
              </a:rPr>
              <a:t>UNC-MANAGED SYSTEMS</a:t>
            </a:r>
            <a:endParaRPr lang="en-US" sz="1200" dirty="0">
              <a:solidFill>
                <a:prstClr val="black"/>
              </a:solidFill>
              <a:latin typeface="Calibri"/>
              <a:ea typeface="+mn-ea"/>
              <a:cs typeface="+mn-cs"/>
            </a:endParaRPr>
          </a:p>
        </p:txBody>
      </p:sp>
      <p:sp>
        <p:nvSpPr>
          <p:cNvPr id="49" name="Rectangle 48"/>
          <p:cNvSpPr/>
          <p:nvPr/>
        </p:nvSpPr>
        <p:spPr>
          <a:xfrm>
            <a:off x="53749" y="6384293"/>
            <a:ext cx="1515496" cy="383775"/>
          </a:xfrm>
          <a:prstGeom prst="rect">
            <a:avLst/>
          </a:prstGeom>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900" dirty="0" smtClean="0">
                <a:solidFill>
                  <a:prstClr val="white"/>
                </a:solidFill>
                <a:latin typeface="Calibri"/>
              </a:rPr>
              <a:t>Other object repositories with cool stuff</a:t>
            </a:r>
            <a:endParaRPr lang="en-US" sz="900" dirty="0">
              <a:solidFill>
                <a:prstClr val="white"/>
              </a:solidFill>
              <a:latin typeface="Calibri"/>
            </a:endParaRPr>
          </a:p>
        </p:txBody>
      </p:sp>
      <p:sp>
        <p:nvSpPr>
          <p:cNvPr id="50" name="Rounded Rectangle 49"/>
          <p:cNvSpPr/>
          <p:nvPr/>
        </p:nvSpPr>
        <p:spPr>
          <a:xfrm>
            <a:off x="112250" y="3897884"/>
            <a:ext cx="615596" cy="302208"/>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800" dirty="0" smtClean="0">
                <a:solidFill>
                  <a:prstClr val="white"/>
                </a:solidFill>
                <a:latin typeface="Calibri"/>
              </a:rPr>
              <a:t>ID resolution</a:t>
            </a:r>
            <a:endParaRPr lang="en-US" sz="500" dirty="0">
              <a:solidFill>
                <a:prstClr val="black"/>
              </a:solidFill>
              <a:latin typeface="Calibri"/>
            </a:endParaRPr>
          </a:p>
        </p:txBody>
      </p:sp>
      <p:sp>
        <p:nvSpPr>
          <p:cNvPr id="51" name="TextBox 50"/>
          <p:cNvSpPr txBox="1"/>
          <p:nvPr/>
        </p:nvSpPr>
        <p:spPr>
          <a:xfrm>
            <a:off x="67063" y="3563650"/>
            <a:ext cx="1138332" cy="215444"/>
          </a:xfrm>
          <a:prstGeom prst="rect">
            <a:avLst/>
          </a:prstGeom>
          <a:noFill/>
        </p:spPr>
        <p:txBody>
          <a:bodyPr wrap="square" rtlCol="0">
            <a:spAutoFit/>
          </a:bodyPr>
          <a:lstStyle/>
          <a:p>
            <a:pPr defTabSz="457200" fontAlgn="auto">
              <a:spcBef>
                <a:spcPts val="0"/>
              </a:spcBef>
              <a:spcAft>
                <a:spcPts val="0"/>
              </a:spcAft>
            </a:pPr>
            <a:r>
              <a:rPr lang="en-US" sz="800" dirty="0" smtClean="0">
                <a:solidFill>
                  <a:prstClr val="black"/>
                </a:solidFill>
                <a:latin typeface="Calibri"/>
                <a:ea typeface="+mn-ea"/>
                <a:cs typeface="+mn-cs"/>
              </a:rPr>
              <a:t>Middleware services</a:t>
            </a:r>
            <a:endParaRPr lang="en-US" sz="800" dirty="0">
              <a:solidFill>
                <a:prstClr val="black"/>
              </a:solidFill>
              <a:latin typeface="Calibri"/>
              <a:ea typeface="+mn-ea"/>
              <a:cs typeface="+mn-cs"/>
            </a:endParaRPr>
          </a:p>
        </p:txBody>
      </p:sp>
      <p:sp>
        <p:nvSpPr>
          <p:cNvPr id="52" name="Rectangle 51"/>
          <p:cNvSpPr/>
          <p:nvPr/>
        </p:nvSpPr>
        <p:spPr>
          <a:xfrm>
            <a:off x="541433" y="5545619"/>
            <a:ext cx="7045848" cy="182880"/>
          </a:xfrm>
          <a:prstGeom prst="rect">
            <a:avLst/>
          </a:prstGeom>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000" dirty="0" smtClean="0">
                <a:solidFill>
                  <a:prstClr val="white"/>
                </a:solidFill>
                <a:latin typeface="Calibri"/>
              </a:rPr>
              <a:t>Metadata</a:t>
            </a:r>
            <a:endParaRPr lang="en-US" sz="800" dirty="0" smtClean="0">
              <a:solidFill>
                <a:prstClr val="white"/>
              </a:solidFill>
              <a:latin typeface="Calibri"/>
            </a:endParaRPr>
          </a:p>
        </p:txBody>
      </p:sp>
      <p:sp>
        <p:nvSpPr>
          <p:cNvPr id="53" name="Rounded Rectangle 52"/>
          <p:cNvSpPr/>
          <p:nvPr/>
        </p:nvSpPr>
        <p:spPr>
          <a:xfrm>
            <a:off x="541433" y="2535980"/>
            <a:ext cx="1637303" cy="274320"/>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800" dirty="0">
              <a:solidFill>
                <a:prstClr val="white"/>
              </a:solidFill>
              <a:latin typeface="Calibri"/>
            </a:endParaRPr>
          </a:p>
        </p:txBody>
      </p:sp>
      <p:sp>
        <p:nvSpPr>
          <p:cNvPr id="54" name="Rounded Rectangle 53"/>
          <p:cNvSpPr/>
          <p:nvPr/>
        </p:nvSpPr>
        <p:spPr>
          <a:xfrm flipH="1">
            <a:off x="1938276" y="2535981"/>
            <a:ext cx="253157" cy="2132771"/>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800" dirty="0">
              <a:solidFill>
                <a:prstClr val="white"/>
              </a:solidFill>
              <a:latin typeface="Calibri"/>
            </a:endParaRPr>
          </a:p>
        </p:txBody>
      </p:sp>
      <p:grpSp>
        <p:nvGrpSpPr>
          <p:cNvPr id="55" name="Group 54"/>
          <p:cNvGrpSpPr/>
          <p:nvPr/>
        </p:nvGrpSpPr>
        <p:grpSpPr>
          <a:xfrm>
            <a:off x="17073" y="148013"/>
            <a:ext cx="1886308" cy="1698150"/>
            <a:chOff x="1496639" y="2070851"/>
            <a:chExt cx="2343508" cy="1914050"/>
          </a:xfrm>
        </p:grpSpPr>
        <p:sp>
          <p:nvSpPr>
            <p:cNvPr id="56" name="Oval 55"/>
            <p:cNvSpPr/>
            <p:nvPr/>
          </p:nvSpPr>
          <p:spPr>
            <a:xfrm>
              <a:off x="1496639" y="2070851"/>
              <a:ext cx="1429108" cy="9996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1400" dirty="0">
                <a:solidFill>
                  <a:prstClr val="white"/>
                </a:solidFill>
                <a:latin typeface="Calibri"/>
              </a:endParaRPr>
            </a:p>
          </p:txBody>
        </p:sp>
        <p:sp>
          <p:nvSpPr>
            <p:cNvPr id="57" name="Oval 56"/>
            <p:cNvSpPr/>
            <p:nvPr/>
          </p:nvSpPr>
          <p:spPr>
            <a:xfrm>
              <a:off x="1649039" y="2223251"/>
              <a:ext cx="1429108" cy="9996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1400" dirty="0">
                <a:solidFill>
                  <a:prstClr val="white"/>
                </a:solidFill>
                <a:latin typeface="Calibri"/>
              </a:endParaRPr>
            </a:p>
          </p:txBody>
        </p:sp>
        <p:sp>
          <p:nvSpPr>
            <p:cNvPr id="58" name="Oval 57"/>
            <p:cNvSpPr/>
            <p:nvPr/>
          </p:nvSpPr>
          <p:spPr>
            <a:xfrm>
              <a:off x="1801439" y="2375651"/>
              <a:ext cx="1429108" cy="9996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1400" dirty="0">
                <a:solidFill>
                  <a:prstClr val="white"/>
                </a:solidFill>
                <a:latin typeface="Calibri"/>
              </a:endParaRPr>
            </a:p>
          </p:txBody>
        </p:sp>
        <p:sp>
          <p:nvSpPr>
            <p:cNvPr id="59" name="Oval 58"/>
            <p:cNvSpPr/>
            <p:nvPr/>
          </p:nvSpPr>
          <p:spPr>
            <a:xfrm>
              <a:off x="1953839" y="2528051"/>
              <a:ext cx="1429108" cy="9996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1400" dirty="0">
                <a:solidFill>
                  <a:prstClr val="white"/>
                </a:solidFill>
                <a:latin typeface="Calibri"/>
              </a:endParaRPr>
            </a:p>
          </p:txBody>
        </p:sp>
        <p:sp>
          <p:nvSpPr>
            <p:cNvPr id="60" name="Oval 59"/>
            <p:cNvSpPr/>
            <p:nvPr/>
          </p:nvSpPr>
          <p:spPr>
            <a:xfrm>
              <a:off x="2106239" y="2680451"/>
              <a:ext cx="1429108" cy="9996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1400" dirty="0">
                <a:solidFill>
                  <a:prstClr val="white"/>
                </a:solidFill>
                <a:latin typeface="Calibri"/>
              </a:endParaRPr>
            </a:p>
          </p:txBody>
        </p:sp>
        <p:sp>
          <p:nvSpPr>
            <p:cNvPr id="61" name="Oval 60"/>
            <p:cNvSpPr/>
            <p:nvPr/>
          </p:nvSpPr>
          <p:spPr>
            <a:xfrm>
              <a:off x="2258639" y="2832851"/>
              <a:ext cx="1429108" cy="99965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1400" dirty="0">
                <a:solidFill>
                  <a:prstClr val="white"/>
                </a:solidFill>
                <a:latin typeface="Calibri"/>
              </a:endParaRPr>
            </a:p>
          </p:txBody>
        </p:sp>
        <p:sp>
          <p:nvSpPr>
            <p:cNvPr id="62" name="Oval 61"/>
            <p:cNvSpPr/>
            <p:nvPr/>
          </p:nvSpPr>
          <p:spPr>
            <a:xfrm>
              <a:off x="2411039" y="2985251"/>
              <a:ext cx="1429108" cy="999650"/>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100" dirty="0" smtClean="0">
                  <a:solidFill>
                    <a:prstClr val="white"/>
                  </a:solidFill>
                  <a:latin typeface="Calibri"/>
                </a:rPr>
                <a:t>Specialized discovery/delivery system</a:t>
              </a:r>
              <a:endParaRPr lang="en-US" sz="1100" dirty="0">
                <a:solidFill>
                  <a:prstClr val="white"/>
                </a:solidFill>
                <a:latin typeface="Calibri"/>
              </a:endParaRPr>
            </a:p>
          </p:txBody>
        </p:sp>
      </p:grpSp>
      <p:grpSp>
        <p:nvGrpSpPr>
          <p:cNvPr id="63" name="Group 62"/>
          <p:cNvGrpSpPr/>
          <p:nvPr/>
        </p:nvGrpSpPr>
        <p:grpSpPr>
          <a:xfrm>
            <a:off x="4731021" y="2509209"/>
            <a:ext cx="1575025" cy="1152461"/>
            <a:chOff x="6182938" y="3729174"/>
            <a:chExt cx="1723144" cy="1218934"/>
          </a:xfrm>
        </p:grpSpPr>
        <p:sp>
          <p:nvSpPr>
            <p:cNvPr id="64" name="Oval 63"/>
            <p:cNvSpPr/>
            <p:nvPr/>
          </p:nvSpPr>
          <p:spPr>
            <a:xfrm>
              <a:off x="6182938" y="3729174"/>
              <a:ext cx="1646944" cy="115246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sz="1400" dirty="0">
                <a:solidFill>
                  <a:prstClr val="white"/>
                </a:solidFill>
                <a:latin typeface="Calibri"/>
              </a:endParaRPr>
            </a:p>
          </p:txBody>
        </p:sp>
        <p:sp>
          <p:nvSpPr>
            <p:cNvPr id="65" name="Oval 64"/>
            <p:cNvSpPr/>
            <p:nvPr/>
          </p:nvSpPr>
          <p:spPr>
            <a:xfrm>
              <a:off x="6259138" y="3795647"/>
              <a:ext cx="1646944" cy="115246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100" dirty="0" smtClean="0">
                  <a:solidFill>
                    <a:prstClr val="white"/>
                  </a:solidFill>
                  <a:latin typeface="Calibri"/>
                </a:rPr>
                <a:t>Metadata/object management interface</a:t>
              </a:r>
              <a:endParaRPr lang="en-US" sz="1100" dirty="0">
                <a:solidFill>
                  <a:prstClr val="white"/>
                </a:solidFill>
                <a:latin typeface="Calibri"/>
              </a:endParaRPr>
            </a:p>
          </p:txBody>
        </p:sp>
      </p:grpSp>
      <p:cxnSp>
        <p:nvCxnSpPr>
          <p:cNvPr id="66" name="Straight Arrow Connector 65"/>
          <p:cNvCxnSpPr>
            <a:endCxn id="57" idx="7"/>
          </p:cNvCxnSpPr>
          <p:nvPr/>
        </p:nvCxnSpPr>
        <p:spPr>
          <a:xfrm flipH="1">
            <a:off x="1121583" y="413105"/>
            <a:ext cx="5780671" cy="0"/>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4261882" y="3272400"/>
            <a:ext cx="372251" cy="2954"/>
          </a:xfrm>
          <a:prstGeom prst="straightConnector1">
            <a:avLst/>
          </a:prstGeom>
          <a:ln w="12700">
            <a:solidFill>
              <a:schemeClr val="tx1"/>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1005152" y="1778000"/>
            <a:ext cx="0" cy="1298756"/>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5764182" y="6349873"/>
            <a:ext cx="1619066" cy="192510"/>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8198160" y="2923931"/>
            <a:ext cx="937374" cy="737739"/>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000" dirty="0" smtClean="0">
                <a:solidFill>
                  <a:prstClr val="white"/>
                </a:solidFill>
                <a:latin typeface="Calibri"/>
              </a:rPr>
              <a:t>Metadata creation tools</a:t>
            </a:r>
            <a:endParaRPr lang="en-US" sz="1000" dirty="0">
              <a:solidFill>
                <a:prstClr val="white"/>
              </a:solidFill>
              <a:latin typeface="Calibri"/>
            </a:endParaRPr>
          </a:p>
        </p:txBody>
      </p:sp>
      <p:cxnSp>
        <p:nvCxnSpPr>
          <p:cNvPr id="71" name="Straight Arrow Connector 70"/>
          <p:cNvCxnSpPr/>
          <p:nvPr/>
        </p:nvCxnSpPr>
        <p:spPr>
          <a:xfrm flipV="1">
            <a:off x="5823448" y="3505264"/>
            <a:ext cx="579175" cy="1047993"/>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flipV="1">
            <a:off x="1404242" y="1846163"/>
            <a:ext cx="251406" cy="689818"/>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2710238" y="1305324"/>
            <a:ext cx="1604338" cy="2833085"/>
            <a:chOff x="4529079" y="2303976"/>
            <a:chExt cx="1159435" cy="2025314"/>
          </a:xfrm>
        </p:grpSpPr>
        <p:sp>
          <p:nvSpPr>
            <p:cNvPr id="74" name="Oval 73"/>
            <p:cNvSpPr/>
            <p:nvPr/>
          </p:nvSpPr>
          <p:spPr>
            <a:xfrm>
              <a:off x="4529079" y="2303976"/>
              <a:ext cx="1045135" cy="191101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800" dirty="0">
                  <a:solidFill>
                    <a:prstClr val="white"/>
                  </a:solidFill>
                  <a:latin typeface="Calibri"/>
                </a:rPr>
                <a:t>Specialized content management&amp; access systems</a:t>
              </a:r>
            </a:p>
          </p:txBody>
        </p:sp>
        <p:sp>
          <p:nvSpPr>
            <p:cNvPr id="75" name="Oval 74"/>
            <p:cNvSpPr/>
            <p:nvPr/>
          </p:nvSpPr>
          <p:spPr>
            <a:xfrm>
              <a:off x="4643379" y="2418276"/>
              <a:ext cx="1045135" cy="191101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100" dirty="0" smtClean="0">
                  <a:solidFill>
                    <a:prstClr val="white"/>
                  </a:solidFill>
                  <a:latin typeface="Calibri"/>
                </a:rPr>
                <a:t>Specialized content management &amp; access systems</a:t>
              </a:r>
              <a:endParaRPr lang="en-US" sz="1100" dirty="0">
                <a:solidFill>
                  <a:prstClr val="white"/>
                </a:solidFill>
                <a:latin typeface="Calibri"/>
              </a:endParaRPr>
            </a:p>
          </p:txBody>
        </p:sp>
      </p:grpSp>
      <p:cxnSp>
        <p:nvCxnSpPr>
          <p:cNvPr id="76" name="Straight Arrow Connector 75"/>
          <p:cNvCxnSpPr/>
          <p:nvPr/>
        </p:nvCxnSpPr>
        <p:spPr>
          <a:xfrm flipV="1">
            <a:off x="3010821" y="4804223"/>
            <a:ext cx="0" cy="571499"/>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163221" y="4804222"/>
            <a:ext cx="0" cy="571500"/>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4615159" y="4794117"/>
            <a:ext cx="0" cy="581605"/>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767559" y="4794116"/>
            <a:ext cx="0" cy="581606"/>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sp>
        <p:nvSpPr>
          <p:cNvPr id="80" name="Rounded Rectangle 79"/>
          <p:cNvSpPr/>
          <p:nvPr/>
        </p:nvSpPr>
        <p:spPr>
          <a:xfrm>
            <a:off x="1937249" y="4529902"/>
            <a:ext cx="5650031" cy="262097"/>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400" dirty="0" smtClean="0">
                <a:solidFill>
                  <a:prstClr val="white"/>
                </a:solidFill>
                <a:latin typeface="Calibri"/>
              </a:rPr>
              <a:t>Abstraction services for repository communication</a:t>
            </a:r>
            <a:endParaRPr lang="en-US" sz="1400" dirty="0">
              <a:solidFill>
                <a:prstClr val="white"/>
              </a:solidFill>
              <a:latin typeface="Calibri"/>
            </a:endParaRPr>
          </a:p>
        </p:txBody>
      </p:sp>
      <p:cxnSp>
        <p:nvCxnSpPr>
          <p:cNvPr id="81" name="Straight Arrow Connector 80"/>
          <p:cNvCxnSpPr/>
          <p:nvPr/>
        </p:nvCxnSpPr>
        <p:spPr>
          <a:xfrm flipV="1">
            <a:off x="6382249" y="4791999"/>
            <a:ext cx="0" cy="583723"/>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6534649" y="4791999"/>
            <a:ext cx="0" cy="583723"/>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6893787" y="3722496"/>
            <a:ext cx="2" cy="334469"/>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764182" y="3661670"/>
            <a:ext cx="0" cy="868232"/>
          </a:xfrm>
          <a:prstGeom prst="straightConnector1">
            <a:avLst/>
          </a:prstGeom>
          <a:ln w="12700">
            <a:solidFill>
              <a:schemeClr val="tx1"/>
            </a:solidFill>
            <a:headEnd type="arrow" w="sm" len="sm"/>
            <a:tailEnd type="none" w="sm" len="sm"/>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6402623" y="4273509"/>
            <a:ext cx="0" cy="262343"/>
          </a:xfrm>
          <a:prstGeom prst="straightConnector1">
            <a:avLst/>
          </a:prstGeom>
          <a:ln w="12700">
            <a:solidFill>
              <a:schemeClr val="tx1"/>
            </a:solidFill>
            <a:headEnd type="arrow" w="sm" len="sm"/>
            <a:tailEnd type="none" w="sm" len="sm"/>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70" idx="3"/>
            <a:endCxn id="87" idx="3"/>
          </p:cNvCxnSpPr>
          <p:nvPr/>
        </p:nvCxnSpPr>
        <p:spPr>
          <a:xfrm flipH="1">
            <a:off x="7572048" y="3553631"/>
            <a:ext cx="763387" cy="646461"/>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sp>
        <p:nvSpPr>
          <p:cNvPr id="87" name="Rounded Rectangle 86"/>
          <p:cNvSpPr/>
          <p:nvPr/>
        </p:nvSpPr>
        <p:spPr>
          <a:xfrm>
            <a:off x="6143955" y="4061950"/>
            <a:ext cx="1428093" cy="276284"/>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defTabSz="457200" fontAlgn="auto">
              <a:spcBef>
                <a:spcPts val="0"/>
              </a:spcBef>
              <a:spcAft>
                <a:spcPts val="0"/>
              </a:spcAft>
            </a:pPr>
            <a:r>
              <a:rPr lang="en-US" sz="1000" dirty="0">
                <a:solidFill>
                  <a:prstClr val="white"/>
                </a:solidFill>
                <a:latin typeface="Calibri"/>
              </a:rPr>
              <a:t>Ingest</a:t>
            </a:r>
            <a:r>
              <a:rPr lang="en-US" sz="800" dirty="0">
                <a:solidFill>
                  <a:prstClr val="white"/>
                </a:solidFill>
                <a:latin typeface="Calibri"/>
              </a:rPr>
              <a:t> </a:t>
            </a:r>
            <a:r>
              <a:rPr lang="en-US" sz="800" dirty="0" smtClean="0">
                <a:solidFill>
                  <a:prstClr val="white"/>
                </a:solidFill>
                <a:latin typeface="Calibri"/>
              </a:rPr>
              <a:t>  </a:t>
            </a:r>
            <a:r>
              <a:rPr lang="en-US" sz="800" dirty="0" smtClean="0">
                <a:solidFill>
                  <a:prstClr val="black"/>
                </a:solidFill>
                <a:latin typeface="Calibri"/>
              </a:rPr>
              <a:t>(</a:t>
            </a:r>
            <a:r>
              <a:rPr lang="en-US" sz="800" dirty="0">
                <a:solidFill>
                  <a:prstClr val="black"/>
                </a:solidFill>
                <a:latin typeface="Calibri"/>
              </a:rPr>
              <a:t>add/update/</a:t>
            </a:r>
            <a:r>
              <a:rPr lang="en-US" sz="800" dirty="0" smtClean="0">
                <a:solidFill>
                  <a:prstClr val="black"/>
                </a:solidFill>
                <a:latin typeface="Calibri"/>
              </a:rPr>
              <a:t>delete/normalize </a:t>
            </a:r>
            <a:r>
              <a:rPr lang="en-US" sz="800" dirty="0">
                <a:solidFill>
                  <a:prstClr val="black"/>
                </a:solidFill>
                <a:latin typeface="Calibri"/>
              </a:rPr>
              <a:t>content/metadata)</a:t>
            </a:r>
          </a:p>
        </p:txBody>
      </p:sp>
      <p:sp>
        <p:nvSpPr>
          <p:cNvPr id="88" name="Oval 87"/>
          <p:cNvSpPr/>
          <p:nvPr/>
        </p:nvSpPr>
        <p:spPr>
          <a:xfrm>
            <a:off x="6363698" y="2923931"/>
            <a:ext cx="1250912" cy="798565"/>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r>
              <a:rPr lang="en-US" sz="1100" dirty="0" smtClean="0">
                <a:solidFill>
                  <a:prstClr val="white"/>
                </a:solidFill>
                <a:latin typeface="Calibri"/>
              </a:rPr>
              <a:t>Collection builder tool</a:t>
            </a:r>
            <a:endParaRPr lang="en-US" sz="1100" dirty="0">
              <a:solidFill>
                <a:prstClr val="white"/>
              </a:solidFill>
              <a:latin typeface="Calibri"/>
            </a:endParaRPr>
          </a:p>
        </p:txBody>
      </p:sp>
      <p:cxnSp>
        <p:nvCxnSpPr>
          <p:cNvPr id="89" name="Straight Arrow Connector 88"/>
          <p:cNvCxnSpPr/>
          <p:nvPr/>
        </p:nvCxnSpPr>
        <p:spPr>
          <a:xfrm flipV="1">
            <a:off x="2452791" y="6439894"/>
            <a:ext cx="0" cy="221197"/>
          </a:xfrm>
          <a:prstGeom prst="straightConnector1">
            <a:avLst/>
          </a:prstGeom>
          <a:ln w="12700">
            <a:solidFill>
              <a:schemeClr val="tx1"/>
            </a:solidFill>
            <a:headEnd type="none" w="sm" len="sm"/>
            <a:tailEnd type="arrow" w="sm" len="sm"/>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2462483" y="6358221"/>
            <a:ext cx="857587" cy="438580"/>
          </a:xfrm>
          <a:prstGeom prst="rect">
            <a:avLst/>
          </a:prstGeom>
          <a:noFill/>
        </p:spPr>
        <p:txBody>
          <a:bodyPr wrap="square" lIns="68577" tIns="34289" rIns="68577" bIns="34289" rtlCol="0">
            <a:spAutoFit/>
          </a:bodyPr>
          <a:lstStyle/>
          <a:p>
            <a:pPr defTabSz="457200" fontAlgn="auto">
              <a:spcBef>
                <a:spcPts val="0"/>
              </a:spcBef>
              <a:spcAft>
                <a:spcPts val="0"/>
              </a:spcAft>
            </a:pPr>
            <a:r>
              <a:rPr lang="en-US" sz="600" dirty="0">
                <a:solidFill>
                  <a:prstClr val="black"/>
                </a:solidFill>
                <a:latin typeface="Calibri"/>
                <a:ea typeface="+mn-ea"/>
                <a:cs typeface="+mn-cs"/>
              </a:rPr>
              <a:t>Standard communication protocol or syndication of </a:t>
            </a:r>
            <a:r>
              <a:rPr lang="en-US" sz="600" dirty="0" smtClean="0">
                <a:solidFill>
                  <a:prstClr val="black"/>
                </a:solidFill>
                <a:latin typeface="Calibri"/>
                <a:ea typeface="+mn-ea"/>
                <a:cs typeface="+mn-cs"/>
              </a:rPr>
              <a:t>content</a:t>
            </a:r>
            <a:endParaRPr lang="en-US" sz="600" dirty="0">
              <a:solidFill>
                <a:prstClr val="black"/>
              </a:solidFill>
              <a:latin typeface="Calibri"/>
              <a:ea typeface="+mn-ea"/>
              <a:cs typeface="+mn-cs"/>
            </a:endParaRPr>
          </a:p>
        </p:txBody>
      </p:sp>
      <p:sp>
        <p:nvSpPr>
          <p:cNvPr id="48" name="TextBox 47"/>
          <p:cNvSpPr txBox="1"/>
          <p:nvPr/>
        </p:nvSpPr>
        <p:spPr>
          <a:xfrm rot="10800000" flipV="1">
            <a:off x="8766113" y="67108"/>
            <a:ext cx="369332" cy="2381554"/>
          </a:xfrm>
          <a:prstGeom prst="rect">
            <a:avLst/>
          </a:prstGeom>
          <a:solidFill>
            <a:schemeClr val="bg1">
              <a:lumMod val="85000"/>
            </a:schemeClr>
          </a:solidFill>
          <a:ln>
            <a:noFill/>
          </a:ln>
        </p:spPr>
        <p:txBody>
          <a:bodyPr vert="vert" wrap="squar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EXTERNALLY-MANAGED SYSTEMS</a:t>
            </a:r>
            <a:endParaRPr lang="en-US" sz="1200" dirty="0">
              <a:solidFill>
                <a:prstClr val="black"/>
              </a:solidFill>
              <a:latin typeface="Calibri"/>
              <a:ea typeface="+mn-ea"/>
              <a:cs typeface="+mn-cs"/>
            </a:endParaRPr>
          </a:p>
        </p:txBody>
      </p:sp>
      <p:sp>
        <p:nvSpPr>
          <p:cNvPr id="91" name="Rounded Rectangle 90"/>
          <p:cNvSpPr/>
          <p:nvPr/>
        </p:nvSpPr>
        <p:spPr>
          <a:xfrm>
            <a:off x="4022362" y="6491602"/>
            <a:ext cx="182218" cy="165620"/>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a:solidFill>
                <a:prstClr val="white"/>
              </a:solidFill>
              <a:latin typeface="Calibri"/>
            </a:endParaRPr>
          </a:p>
        </p:txBody>
      </p:sp>
      <p:sp>
        <p:nvSpPr>
          <p:cNvPr id="92" name="TextBox 91"/>
          <p:cNvSpPr txBox="1"/>
          <p:nvPr/>
        </p:nvSpPr>
        <p:spPr>
          <a:xfrm>
            <a:off x="4171451" y="6491603"/>
            <a:ext cx="507724" cy="165430"/>
          </a:xfrm>
          <a:prstGeom prst="rect">
            <a:avLst/>
          </a:prstGeom>
          <a:noFill/>
        </p:spPr>
        <p:txBody>
          <a:bodyPr wrap="square" lIns="68577" tIns="34289" rIns="68577" bIns="34289" rtlCol="0">
            <a:spAutoFit/>
          </a:bodyPr>
          <a:lstStyle/>
          <a:p>
            <a:pPr defTabSz="457200" fontAlgn="auto">
              <a:spcBef>
                <a:spcPts val="0"/>
              </a:spcBef>
              <a:spcAft>
                <a:spcPts val="0"/>
              </a:spcAft>
            </a:pPr>
            <a:r>
              <a:rPr lang="en-US" sz="600" dirty="0">
                <a:solidFill>
                  <a:prstClr val="black"/>
                </a:solidFill>
                <a:latin typeface="Calibri"/>
                <a:ea typeface="+mn-ea"/>
                <a:cs typeface="+mn-cs"/>
              </a:rPr>
              <a:t>Services</a:t>
            </a:r>
          </a:p>
        </p:txBody>
      </p:sp>
      <p:grpSp>
        <p:nvGrpSpPr>
          <p:cNvPr id="93" name="Group 92"/>
          <p:cNvGrpSpPr/>
          <p:nvPr/>
        </p:nvGrpSpPr>
        <p:grpSpPr>
          <a:xfrm>
            <a:off x="4610349" y="6390182"/>
            <a:ext cx="1016273" cy="357790"/>
            <a:chOff x="2240481" y="7843227"/>
            <a:chExt cx="1016273" cy="357790"/>
          </a:xfrm>
        </p:grpSpPr>
        <p:sp>
          <p:nvSpPr>
            <p:cNvPr id="94" name="Oval 93"/>
            <p:cNvSpPr/>
            <p:nvPr/>
          </p:nvSpPr>
          <p:spPr>
            <a:xfrm>
              <a:off x="2240481" y="7935059"/>
              <a:ext cx="221118" cy="16158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a:solidFill>
                  <a:prstClr val="white"/>
                </a:solidFill>
                <a:latin typeface="Calibri"/>
              </a:endParaRPr>
            </a:p>
          </p:txBody>
        </p:sp>
        <p:sp>
          <p:nvSpPr>
            <p:cNvPr id="95" name="TextBox 94"/>
            <p:cNvSpPr txBox="1"/>
            <p:nvPr/>
          </p:nvSpPr>
          <p:spPr>
            <a:xfrm>
              <a:off x="2461599" y="7843227"/>
              <a:ext cx="795155" cy="357790"/>
            </a:xfrm>
            <a:prstGeom prst="rect">
              <a:avLst/>
            </a:prstGeom>
            <a:noFill/>
          </p:spPr>
          <p:txBody>
            <a:bodyPr wrap="square" lIns="68577" tIns="34289" rIns="68577" bIns="34289" rtlCol="0">
              <a:spAutoFit/>
            </a:bodyPr>
            <a:lstStyle/>
            <a:p>
              <a:pPr defTabSz="457200" fontAlgn="auto">
                <a:spcBef>
                  <a:spcPts val="0"/>
                </a:spcBef>
                <a:spcAft>
                  <a:spcPts val="0"/>
                </a:spcAft>
              </a:pPr>
              <a:r>
                <a:rPr lang="en-US" sz="600" dirty="0">
                  <a:solidFill>
                    <a:prstClr val="black"/>
                  </a:solidFill>
                  <a:latin typeface="Calibri"/>
                  <a:ea typeface="+mn-ea"/>
                  <a:cs typeface="+mn-cs"/>
                </a:rPr>
                <a:t>Web applications, with user interfaces. May cache data.</a:t>
              </a:r>
            </a:p>
          </p:txBody>
        </p:sp>
      </p:grpSp>
      <p:grpSp>
        <p:nvGrpSpPr>
          <p:cNvPr id="96" name="Group 95"/>
          <p:cNvGrpSpPr/>
          <p:nvPr/>
        </p:nvGrpSpPr>
        <p:grpSpPr>
          <a:xfrm>
            <a:off x="3377925" y="6491604"/>
            <a:ext cx="521361" cy="165620"/>
            <a:chOff x="808800" y="7790296"/>
            <a:chExt cx="521361" cy="165620"/>
          </a:xfrm>
        </p:grpSpPr>
        <p:sp>
          <p:nvSpPr>
            <p:cNvPr id="97" name="TextBox 96"/>
            <p:cNvSpPr txBox="1"/>
            <p:nvPr/>
          </p:nvSpPr>
          <p:spPr>
            <a:xfrm>
              <a:off x="950203" y="7794334"/>
              <a:ext cx="379958" cy="161580"/>
            </a:xfrm>
            <a:prstGeom prst="rect">
              <a:avLst/>
            </a:prstGeom>
            <a:noFill/>
          </p:spPr>
          <p:txBody>
            <a:bodyPr wrap="square" lIns="68577" tIns="34289" rIns="68577" bIns="34289" rtlCol="0">
              <a:spAutoFit/>
            </a:bodyPr>
            <a:lstStyle/>
            <a:p>
              <a:pPr defTabSz="457200" fontAlgn="auto">
                <a:spcBef>
                  <a:spcPts val="0"/>
                </a:spcBef>
                <a:spcAft>
                  <a:spcPts val="0"/>
                </a:spcAft>
              </a:pPr>
              <a:r>
                <a:rPr lang="en-US" sz="600" dirty="0">
                  <a:solidFill>
                    <a:prstClr val="black"/>
                  </a:solidFill>
                  <a:latin typeface="Calibri"/>
                  <a:ea typeface="+mn-ea"/>
                  <a:cs typeface="+mn-cs"/>
                </a:rPr>
                <a:t>Storage</a:t>
              </a:r>
            </a:p>
          </p:txBody>
        </p:sp>
        <p:sp>
          <p:nvSpPr>
            <p:cNvPr id="98" name="Rectangle 97"/>
            <p:cNvSpPr/>
            <p:nvPr/>
          </p:nvSpPr>
          <p:spPr>
            <a:xfrm>
              <a:off x="808800" y="7790296"/>
              <a:ext cx="174533" cy="165620"/>
            </a:xfrm>
            <a:prstGeom prst="rect">
              <a:avLst/>
            </a:prstGeom>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defTabSz="457200" fontAlgn="auto">
                <a:spcBef>
                  <a:spcPts val="0"/>
                </a:spcBef>
                <a:spcAft>
                  <a:spcPts val="0"/>
                </a:spcAft>
              </a:pPr>
              <a:endParaRPr lang="en-US">
                <a:solidFill>
                  <a:prstClr val="white"/>
                </a:solidFill>
                <a:latin typeface="Calibri"/>
              </a:endParaRPr>
            </a:p>
          </p:txBody>
        </p:sp>
      </p:grpSp>
    </p:spTree>
    <p:extLst>
      <p:ext uri="{BB962C8B-B14F-4D97-AF65-F5344CB8AC3E}">
        <p14:creationId xmlns:p14="http://schemas.microsoft.com/office/powerpoint/2010/main" val="148062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dge">
  <a:themeElements>
    <a:clrScheme name="Edge 15">
      <a:dk1>
        <a:srgbClr val="000000"/>
      </a:dk1>
      <a:lt1>
        <a:srgbClr val="FFFFFF"/>
      </a:lt1>
      <a:dk2>
        <a:srgbClr val="003D66"/>
      </a:dk2>
      <a:lt2>
        <a:srgbClr val="5F5F5F"/>
      </a:lt2>
      <a:accent1>
        <a:srgbClr val="990000"/>
      </a:accent1>
      <a:accent2>
        <a:srgbClr val="990000"/>
      </a:accent2>
      <a:accent3>
        <a:srgbClr val="FFFFFF"/>
      </a:accent3>
      <a:accent4>
        <a:srgbClr val="000000"/>
      </a:accent4>
      <a:accent5>
        <a:srgbClr val="CAAAAA"/>
      </a:accent5>
      <a:accent6>
        <a:srgbClr val="8A0000"/>
      </a:accent6>
      <a:hlink>
        <a:srgbClr val="0066FF"/>
      </a:hlink>
      <a:folHlink>
        <a:srgbClr val="0981EF"/>
      </a:folHlink>
    </a:clrScheme>
    <a:fontScheme name="Edge">
      <a:majorFont>
        <a:latin typeface="Franklin Gothic Book"/>
        <a:ea typeface="ＭＳ Ｐゴシック"/>
        <a:cs typeface="Arial"/>
      </a:majorFont>
      <a:minorFont>
        <a:latin typeface="Franklin Gothic Book"/>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3D66"/>
        </a:dk2>
        <a:lt2>
          <a:srgbClr val="5F5F5F"/>
        </a:lt2>
        <a:accent1>
          <a:srgbClr val="FF9900"/>
        </a:accent1>
        <a:accent2>
          <a:srgbClr val="015CAF"/>
        </a:accent2>
        <a:accent3>
          <a:srgbClr val="FFFFFF"/>
        </a:accent3>
        <a:accent4>
          <a:srgbClr val="000000"/>
        </a:accent4>
        <a:accent5>
          <a:srgbClr val="FFCAAA"/>
        </a:accent5>
        <a:accent6>
          <a:srgbClr val="01539E"/>
        </a:accent6>
        <a:hlink>
          <a:srgbClr val="FF6600"/>
        </a:hlink>
        <a:folHlink>
          <a:srgbClr val="0981EF"/>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03D66"/>
        </a:dk2>
        <a:lt2>
          <a:srgbClr val="5F5F5F"/>
        </a:lt2>
        <a:accent1>
          <a:srgbClr val="FF9900"/>
        </a:accent1>
        <a:accent2>
          <a:srgbClr val="FD9101"/>
        </a:accent2>
        <a:accent3>
          <a:srgbClr val="FFFFFF"/>
        </a:accent3>
        <a:accent4>
          <a:srgbClr val="000000"/>
        </a:accent4>
        <a:accent5>
          <a:srgbClr val="FFCAAA"/>
        </a:accent5>
        <a:accent6>
          <a:srgbClr val="E58301"/>
        </a:accent6>
        <a:hlink>
          <a:srgbClr val="0066FF"/>
        </a:hlink>
        <a:folHlink>
          <a:srgbClr val="0981EF"/>
        </a:folHlink>
      </a:clrScheme>
      <a:clrMap bg1="lt1" tx1="dk1" bg2="lt2" tx2="dk2" accent1="accent1" accent2="accent2" accent3="accent3" accent4="accent4" accent5="accent5" accent6="accent6" hlink="hlink" folHlink="folHlink"/>
    </a:extraClrScheme>
    <a:extraClrScheme>
      <a:clrScheme name="Edge 12">
        <a:dk1>
          <a:srgbClr val="000000"/>
        </a:dk1>
        <a:lt1>
          <a:srgbClr val="FFFFFF"/>
        </a:lt1>
        <a:dk2>
          <a:srgbClr val="003D66"/>
        </a:dk2>
        <a:lt2>
          <a:srgbClr val="5F5F5F"/>
        </a:lt2>
        <a:accent1>
          <a:srgbClr val="FF9900"/>
        </a:accent1>
        <a:accent2>
          <a:srgbClr val="FD9101"/>
        </a:accent2>
        <a:accent3>
          <a:srgbClr val="FFFFFF"/>
        </a:accent3>
        <a:accent4>
          <a:srgbClr val="000000"/>
        </a:accent4>
        <a:accent5>
          <a:srgbClr val="FFCAAA"/>
        </a:accent5>
        <a:accent6>
          <a:srgbClr val="E58301"/>
        </a:accent6>
        <a:hlink>
          <a:srgbClr val="003B92"/>
        </a:hlink>
        <a:folHlink>
          <a:srgbClr val="0981EF"/>
        </a:folHlink>
      </a:clrScheme>
      <a:clrMap bg1="lt1" tx1="dk1" bg2="lt2" tx2="dk2" accent1="accent1" accent2="accent2" accent3="accent3" accent4="accent4" accent5="accent5" accent6="accent6" hlink="hlink" folHlink="folHlink"/>
    </a:extraClrScheme>
    <a:extraClrScheme>
      <a:clrScheme name="Edge 13">
        <a:dk1>
          <a:srgbClr val="000000"/>
        </a:dk1>
        <a:lt1>
          <a:srgbClr val="FFFFFF"/>
        </a:lt1>
        <a:dk2>
          <a:srgbClr val="1E1F1B"/>
        </a:dk2>
        <a:lt2>
          <a:srgbClr val="5F5F5F"/>
        </a:lt2>
        <a:accent1>
          <a:srgbClr val="FF9900"/>
        </a:accent1>
        <a:accent2>
          <a:srgbClr val="FD9101"/>
        </a:accent2>
        <a:accent3>
          <a:srgbClr val="FFFFFF"/>
        </a:accent3>
        <a:accent4>
          <a:srgbClr val="000000"/>
        </a:accent4>
        <a:accent5>
          <a:srgbClr val="FFCAAA"/>
        </a:accent5>
        <a:accent6>
          <a:srgbClr val="E58301"/>
        </a:accent6>
        <a:hlink>
          <a:srgbClr val="003B92"/>
        </a:hlink>
        <a:folHlink>
          <a:srgbClr val="0981EF"/>
        </a:folHlink>
      </a:clrScheme>
      <a:clrMap bg1="lt1" tx1="dk1" bg2="lt2" tx2="dk2" accent1="accent1" accent2="accent2" accent3="accent3" accent4="accent4" accent5="accent5" accent6="accent6" hlink="hlink" folHlink="folHlink"/>
    </a:extraClrScheme>
    <a:extraClrScheme>
      <a:clrScheme name="Edge 14">
        <a:dk1>
          <a:srgbClr val="000000"/>
        </a:dk1>
        <a:lt1>
          <a:srgbClr val="FFFFFF"/>
        </a:lt1>
        <a:dk2>
          <a:srgbClr val="003D66"/>
        </a:dk2>
        <a:lt2>
          <a:srgbClr val="5F5F5F"/>
        </a:lt2>
        <a:accent1>
          <a:srgbClr val="990000"/>
        </a:accent1>
        <a:accent2>
          <a:srgbClr val="FD9101"/>
        </a:accent2>
        <a:accent3>
          <a:srgbClr val="FFFFFF"/>
        </a:accent3>
        <a:accent4>
          <a:srgbClr val="000000"/>
        </a:accent4>
        <a:accent5>
          <a:srgbClr val="CAAAAA"/>
        </a:accent5>
        <a:accent6>
          <a:srgbClr val="E58301"/>
        </a:accent6>
        <a:hlink>
          <a:srgbClr val="0066FF"/>
        </a:hlink>
        <a:folHlink>
          <a:srgbClr val="0981EF"/>
        </a:folHlink>
      </a:clrScheme>
      <a:clrMap bg1="lt1" tx1="dk1" bg2="lt2" tx2="dk2" accent1="accent1" accent2="accent2" accent3="accent3" accent4="accent4" accent5="accent5" accent6="accent6" hlink="hlink" folHlink="folHlink"/>
    </a:extraClrScheme>
    <a:extraClrScheme>
      <a:clrScheme name="Edge 15">
        <a:dk1>
          <a:srgbClr val="000000"/>
        </a:dk1>
        <a:lt1>
          <a:srgbClr val="FFFFFF"/>
        </a:lt1>
        <a:dk2>
          <a:srgbClr val="003D66"/>
        </a:dk2>
        <a:lt2>
          <a:srgbClr val="5F5F5F"/>
        </a:lt2>
        <a:accent1>
          <a:srgbClr val="990000"/>
        </a:accent1>
        <a:accent2>
          <a:srgbClr val="990000"/>
        </a:accent2>
        <a:accent3>
          <a:srgbClr val="FFFFFF"/>
        </a:accent3>
        <a:accent4>
          <a:srgbClr val="000000"/>
        </a:accent4>
        <a:accent5>
          <a:srgbClr val="CAAAAA"/>
        </a:accent5>
        <a:accent6>
          <a:srgbClr val="8A0000"/>
        </a:accent6>
        <a:hlink>
          <a:srgbClr val="0066FF"/>
        </a:hlink>
        <a:folHlink>
          <a:srgbClr val="0981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1718</TotalTime>
  <Words>3791</Words>
  <Application>Microsoft Macintosh PowerPoint</Application>
  <PresentationFormat>On-screen Show (4:3)</PresentationFormat>
  <Paragraphs>441</Paragraphs>
  <Slides>27</Slides>
  <Notes>23</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Edge</vt:lpstr>
      <vt:lpstr>Office Theme</vt:lpstr>
      <vt:lpstr>1_Office Theme</vt:lpstr>
      <vt:lpstr>Competing Priorities: Sustainability, Growth, and Innovation In Digital Collections</vt:lpstr>
      <vt:lpstr>Are academic libraries like a forest?</vt:lpstr>
      <vt:lpstr>How can we manage growth?</vt:lpstr>
      <vt:lpstr>PowerPoint Presentation</vt:lpstr>
      <vt:lpstr>A familiar story (broadly told)</vt:lpstr>
      <vt:lpstr>THE SYSTEMS</vt:lpstr>
      <vt:lpstr>Yep, we have this problem.</vt:lpstr>
      <vt:lpstr>What if it were more like this?</vt:lpstr>
      <vt:lpstr>PowerPoint Presentation</vt:lpstr>
      <vt:lpstr>PowerPoint Presentation</vt:lpstr>
      <vt:lpstr>PowerPoint Presentation</vt:lpstr>
      <vt:lpstr>The Services</vt:lpstr>
      <vt:lpstr>Added value through partnerships</vt:lpstr>
      <vt:lpstr>What types of services?</vt:lpstr>
      <vt:lpstr>THE PROCESS</vt:lpstr>
      <vt:lpstr>PowerPoint Presentation</vt:lpstr>
      <vt:lpstr>PowerPoint Presentation</vt:lpstr>
      <vt:lpstr>PowerPoint Presentation</vt:lpstr>
      <vt:lpstr>PowerPoint Presentation</vt:lpstr>
      <vt:lpstr>PowerPoint Presentation</vt:lpstr>
      <vt:lpstr>PowerPoint Presentation</vt:lpstr>
      <vt:lpstr>Role of assessment</vt:lpstr>
      <vt:lpstr>What happened in this review cycle</vt:lpstr>
      <vt:lpstr>What we’ve learned (so far)</vt:lpstr>
      <vt:lpstr>What about agility?</vt:lpstr>
      <vt:lpstr>Next steps towards sustainability</vt:lpstr>
      <vt:lpstr>Thank you!</vt:lpstr>
    </vt:vector>
  </TitlesOfParts>
  <Company>Academic Affairs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Jenn Riley</cp:lastModifiedBy>
  <cp:revision>107</cp:revision>
  <dcterms:created xsi:type="dcterms:W3CDTF">2005-12-07T16:08:33Z</dcterms:created>
  <dcterms:modified xsi:type="dcterms:W3CDTF">2012-04-02T03:44:21Z</dcterms:modified>
</cp:coreProperties>
</file>