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9" r:id="rId1"/>
  </p:sldMasterIdLst>
  <p:notesMasterIdLst>
    <p:notesMasterId r:id="rId52"/>
  </p:notesMasterIdLst>
  <p:handoutMasterIdLst>
    <p:handoutMasterId r:id="rId53"/>
  </p:handoutMasterIdLst>
  <p:sldIdLst>
    <p:sldId id="256" r:id="rId2"/>
    <p:sldId id="297" r:id="rId3"/>
    <p:sldId id="285" r:id="rId4"/>
    <p:sldId id="264" r:id="rId5"/>
    <p:sldId id="274" r:id="rId6"/>
    <p:sldId id="260" r:id="rId7"/>
    <p:sldId id="299" r:id="rId8"/>
    <p:sldId id="300" r:id="rId9"/>
    <p:sldId id="303" r:id="rId10"/>
    <p:sldId id="304" r:id="rId11"/>
    <p:sldId id="305" r:id="rId12"/>
    <p:sldId id="306" r:id="rId13"/>
    <p:sldId id="26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22" r:id="rId24"/>
    <p:sldId id="323" r:id="rId25"/>
    <p:sldId id="324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1" r:id="rId50"/>
    <p:sldId id="350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4660" autoAdjust="0"/>
  </p:normalViewPr>
  <p:slideViewPr>
    <p:cSldViewPr>
      <p:cViewPr varScale="1">
        <p:scale>
          <a:sx n="75" d="100"/>
          <a:sy n="75" d="100"/>
        </p:scale>
        <p:origin x="-9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3A944E-88A2-4CEA-9C04-D60B0C5EC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16B738-D6F8-4022-A97C-74AA5E8A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DB071-EDA4-434E-8563-2A31BACDA91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3F13C-7F0A-43B6-999B-AF7627AB508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DC685-4BF1-4857-8E63-C48BDA6938A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75F23-8E47-4FB7-BA89-63AC4D9B3C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B6585-2DFA-4567-B4C3-F915960BD4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9E00E-5791-4305-A7D6-69056EC36E0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575A30-F78E-400F-8FA6-18F37B22D36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58CB0A-69EC-4CAB-8F46-A9BE80EEC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95F4-32D6-4826-A890-EF6FC00F7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D36E4-4DA4-4DAC-B675-60A43D2B7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2DCE4-69C4-45C6-B95D-9E203A933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B503AF-D8A7-4928-BD3A-2462A51EA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BA3A-1375-4592-9B06-4785B737A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AD200A2-E09F-400B-86D0-DB538F648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32ACF-5039-48DC-BB57-F5690671C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FE0C6B-EF2F-4550-905D-E397F576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0A4AF52-13D3-4019-9514-AE683954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51E6-A045-4CEC-AC03-5058F770D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F86B72-7F46-4747-A70D-2DA013987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AB262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2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2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2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2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2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80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75000"/>
        <a:buFont typeface="Wingdings 2" pitchFamily="2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70000"/>
        <a:buFont typeface="Wingdings" pitchFamily="80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64305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rchives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iucat.iu.edu/" TargetMode="External"/><Relationship Id="rId2" Type="http://schemas.openxmlformats.org/officeDocument/2006/relationships/hyperlink" Target="http://iublibraries.worldca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mazon.com/" TargetMode="External"/><Relationship Id="rId4" Type="http://schemas.openxmlformats.org/officeDocument/2006/relationships/hyperlink" Target="http://www.allmusic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80" charset="2"/>
              <a:buNone/>
              <a:defRPr/>
            </a:pPr>
            <a:r>
              <a:rPr lang="en-US" smtClean="0"/>
              <a:t>Jenn Riley</a:t>
            </a:r>
          </a:p>
          <a:p>
            <a:pPr eaLnBrk="1" fontAlgn="auto" hangingPunct="1">
              <a:spcAft>
                <a:spcPts val="0"/>
              </a:spcAft>
              <a:buFont typeface="Wingdings" pitchFamily="80" charset="2"/>
              <a:buNone/>
              <a:defRPr/>
            </a:pPr>
            <a:r>
              <a:rPr lang="en-US" smtClean="0"/>
              <a:t>Metadata Librarian</a:t>
            </a:r>
          </a:p>
          <a:p>
            <a:pPr eaLnBrk="1" fontAlgn="auto" hangingPunct="1">
              <a:spcAft>
                <a:spcPts val="0"/>
              </a:spcAft>
              <a:buFont typeface="Wingdings" pitchFamily="80" charset="2"/>
              <a:buNone/>
              <a:defRPr/>
            </a:pPr>
            <a:r>
              <a:rPr lang="en-US" smtClean="0"/>
              <a:t>IU Digital Library Program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Introduction to </a:t>
            </a:r>
            <a:r>
              <a:rPr lang="en-US" sz="4400" dirty="0" smtClean="0"/>
              <a:t>(Music) Metadata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metadata</a:t>
            </a:r>
          </a:p>
        </p:txBody>
      </p:sp>
      <p:sp>
        <p:nvSpPr>
          <p:cNvPr id="11267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Descriptive metadata</a:t>
            </a:r>
          </a:p>
          <a:p>
            <a:pPr eaLnBrk="1" hangingPunct="1"/>
            <a:r>
              <a:rPr lang="en-US" smtClean="0"/>
              <a:t>Administrative metadata</a:t>
            </a:r>
          </a:p>
          <a:p>
            <a:pPr lvl="1" eaLnBrk="1" hangingPunct="1"/>
            <a:r>
              <a:rPr lang="en-US" smtClean="0"/>
              <a:t>Technical metadata</a:t>
            </a:r>
          </a:p>
          <a:p>
            <a:pPr lvl="1" eaLnBrk="1" hangingPunct="1"/>
            <a:r>
              <a:rPr lang="en-US" smtClean="0"/>
              <a:t>Preservation metadata</a:t>
            </a:r>
          </a:p>
          <a:p>
            <a:pPr lvl="1" eaLnBrk="1" hangingPunct="1"/>
            <a:r>
              <a:rPr lang="en-US" smtClean="0"/>
              <a:t>Rights metadata</a:t>
            </a:r>
          </a:p>
          <a:p>
            <a:pPr eaLnBrk="1" hangingPunct="1"/>
            <a:r>
              <a:rPr lang="en-US" smtClean="0"/>
              <a:t>Structural metadata</a:t>
            </a:r>
          </a:p>
          <a:p>
            <a:pPr eaLnBrk="1" hangingPunct="1"/>
            <a:r>
              <a:rPr lang="en-US" smtClean="0"/>
              <a:t>Markup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57DA6-B2F0-4AC0-B0A5-0E569E51C0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06EA2-090A-4118-BD52-BE11B66661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7" name="Rectangle 1026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metadata is used</a:t>
            </a:r>
          </a:p>
        </p:txBody>
      </p:sp>
      <p:pic>
        <p:nvPicPr>
          <p:cNvPr id="20" name="Content Placeholder 19" descr="v2screensho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49300" y="1445307"/>
            <a:ext cx="7696200" cy="4955493"/>
          </a:xfrm>
        </p:spPr>
      </p:pic>
      <p:sp>
        <p:nvSpPr>
          <p:cNvPr id="21" name="Rectangle 20"/>
          <p:cNvSpPr/>
          <p:nvPr/>
        </p:nvSpPr>
        <p:spPr>
          <a:xfrm>
            <a:off x="685800" y="2209800"/>
            <a:ext cx="1828800" cy="1752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85800" y="4267200"/>
            <a:ext cx="19050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2362200"/>
            <a:ext cx="2438400" cy="3429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66800" y="5753100"/>
            <a:ext cx="1219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9600" y="5486400"/>
            <a:ext cx="1981200" cy="2286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34000" y="3225800"/>
            <a:ext cx="2819400" cy="2362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08600" y="5626100"/>
            <a:ext cx="1854200" cy="3175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85800" y="1752600"/>
            <a:ext cx="49530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control</a:t>
            </a:r>
          </a:p>
        </p:txBody>
      </p:sp>
      <p:sp>
        <p:nvSpPr>
          <p:cNvPr id="13315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 general types of standards, as viewed by libraries</a:t>
            </a:r>
          </a:p>
          <a:p>
            <a:pPr lvl="1" eaLnBrk="1" hangingPunct="1"/>
            <a:r>
              <a:rPr lang="en-US" dirty="0" smtClean="0"/>
              <a:t>Data structure standards (e.g., </a:t>
            </a:r>
            <a:r>
              <a:rPr lang="en-US" dirty="0" smtClean="0"/>
              <a:t>MARC, Dublin core)</a:t>
            </a:r>
            <a:endParaRPr lang="en-US" dirty="0" smtClean="0"/>
          </a:p>
          <a:p>
            <a:pPr lvl="1" eaLnBrk="1" hangingPunct="1"/>
            <a:r>
              <a:rPr lang="en-US" dirty="0" smtClean="0"/>
              <a:t>Data content standards (e.g., </a:t>
            </a:r>
            <a:r>
              <a:rPr lang="en-US" dirty="0" smtClean="0"/>
              <a:t>AACR2r, RDA)</a:t>
            </a:r>
            <a:endParaRPr lang="en-US" dirty="0" smtClean="0"/>
          </a:p>
          <a:p>
            <a:pPr lvl="1" eaLnBrk="1" hangingPunct="1"/>
            <a:r>
              <a:rPr lang="en-US" dirty="0" smtClean="0"/>
              <a:t>Controlled vocabularies (e.g., LCSH)</a:t>
            </a:r>
          </a:p>
          <a:p>
            <a:pPr eaLnBrk="1" hangingPunct="1"/>
            <a:r>
              <a:rPr lang="en-US" dirty="0" smtClean="0"/>
              <a:t>Mix and match to meet your needs</a:t>
            </a:r>
          </a:p>
          <a:p>
            <a:pPr eaLnBrk="1" hangingPunct="1"/>
            <a:r>
              <a:rPr lang="en-US" dirty="0" smtClean="0"/>
              <a:t>Dividing lines not always clear, however</a:t>
            </a:r>
          </a:p>
          <a:p>
            <a:pPr eaLnBrk="1" hangingPunct="1"/>
            <a:r>
              <a:rPr lang="en-US" dirty="0" smtClean="0"/>
              <a:t>We’ll be talking about data structure standards today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2E7C9-06A9-4525-A209-05361073665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AB2627"/>
                </a:solidFill>
              </a:rPr>
              <a:t>Descriptive metadata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2/26/10</a:t>
            </a:r>
            <a:endParaRPr lang="en-US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896BD-8785-47B0-9A7E-9B129A7DD55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15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Purpose</a:t>
            </a:r>
          </a:p>
          <a:p>
            <a:pPr lvl="1" eaLnBrk="1" hangingPunct="1"/>
            <a:r>
              <a:rPr lang="en-US" smtClean="0"/>
              <a:t>Discovery</a:t>
            </a:r>
          </a:p>
          <a:p>
            <a:pPr lvl="1" eaLnBrk="1" hangingPunct="1"/>
            <a:r>
              <a:rPr lang="en-US" smtClean="0"/>
              <a:t>Description to support use and interpretation</a:t>
            </a:r>
          </a:p>
          <a:p>
            <a:pPr eaLnBrk="1" hangingPunct="1"/>
            <a:r>
              <a:rPr lang="en-US" smtClean="0"/>
              <a:t>Some common general schemas</a:t>
            </a:r>
          </a:p>
          <a:p>
            <a:pPr lvl="1" eaLnBrk="1" hangingPunct="1"/>
            <a:r>
              <a:rPr lang="en-US" smtClean="0"/>
              <a:t>MARC</a:t>
            </a:r>
          </a:p>
          <a:p>
            <a:pPr lvl="1" eaLnBrk="1" hangingPunct="1"/>
            <a:r>
              <a:rPr lang="en-US" smtClean="0"/>
              <a:t>MARCXML</a:t>
            </a:r>
          </a:p>
          <a:p>
            <a:pPr lvl="1" eaLnBrk="1" hangingPunct="1"/>
            <a:r>
              <a:rPr lang="en-US" smtClean="0"/>
              <a:t>MODS</a:t>
            </a:r>
          </a:p>
          <a:p>
            <a:pPr lvl="1" eaLnBrk="1" hangingPunct="1"/>
            <a:r>
              <a:rPr lang="en-US" smtClean="0"/>
              <a:t>Dublin Core</a:t>
            </a:r>
          </a:p>
          <a:p>
            <a:pPr eaLnBrk="1" hangingPunct="1"/>
            <a:r>
              <a:rPr lang="en-US" smtClean="0"/>
              <a:t>LOTS of domain-specific schemas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MARC</a:t>
            </a:r>
          </a:p>
        </p:txBody>
      </p:sp>
      <p:sp>
        <p:nvSpPr>
          <p:cNvPr id="79875" name="Rectangle 102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Implementation of ISO 2709, ANSI/NISO Z39.2</a:t>
            </a:r>
          </a:p>
          <a:p>
            <a:pPr eaLnBrk="1" hangingPunct="1">
              <a:defRPr/>
            </a:pPr>
            <a:r>
              <a:rPr lang="en-US" dirty="0" smtClean="0"/>
              <a:t>Originally released in the late 1960s</a:t>
            </a:r>
          </a:p>
          <a:p>
            <a:pPr eaLnBrk="1" hangingPunct="1">
              <a:defRPr/>
            </a:pPr>
            <a:r>
              <a:rPr lang="en-US" dirty="0" smtClean="0"/>
              <a:t>MARC21 is the format used in the U.S.</a:t>
            </a:r>
          </a:p>
          <a:p>
            <a:pPr lvl="1" eaLnBrk="1" hangingPunct="1">
              <a:defRPr/>
            </a:pPr>
            <a:r>
              <a:rPr lang="en-US" dirty="0" smtClean="0"/>
              <a:t>Other areas have other ISO 2709 implementations, e.g., UNIMARC</a:t>
            </a:r>
          </a:p>
          <a:p>
            <a:pPr eaLnBrk="1" hangingPunct="1">
              <a:defRPr/>
            </a:pPr>
            <a:r>
              <a:rPr lang="en-US" dirty="0" smtClean="0"/>
              <a:t>“Format integration” in the first half of the 1990s</a:t>
            </a:r>
          </a:p>
          <a:p>
            <a:pPr eaLnBrk="1" hangingPunct="1">
              <a:defRPr/>
            </a:pPr>
            <a:r>
              <a:rPr lang="en-US" dirty="0" smtClean="0"/>
              <a:t>Typically used with AACR2, ISBD punctuation, and LCSH, but </a:t>
            </a:r>
            <a:r>
              <a:rPr lang="en-US" i="1" dirty="0" smtClean="0"/>
              <a:t>this is not a requirement</a:t>
            </a:r>
          </a:p>
          <a:p>
            <a:pPr eaLnBrk="1" hangingPunct="1">
              <a:defRPr/>
            </a:pPr>
            <a:r>
              <a:rPr lang="en-US" dirty="0" smtClean="0"/>
              <a:t>Use when you want integration of content into the OPAC interface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31B12-E71E-49FC-B2F4-616400A7F5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This is actually a “human-readable” view of this record, not its native storage format</a:t>
            </a:r>
          </a:p>
          <a:p>
            <a:pPr eaLnBrk="1" hangingPunct="1">
              <a:defRPr/>
            </a:pPr>
            <a:r>
              <a:rPr lang="en-US" dirty="0" smtClean="0"/>
              <a:t>Notice</a:t>
            </a:r>
          </a:p>
          <a:p>
            <a:pPr lvl="1" eaLnBrk="1" hangingPunct="1">
              <a:defRPr/>
            </a:pPr>
            <a:r>
              <a:rPr lang="en-US" dirty="0" smtClean="0"/>
              <a:t>3-digit data fields</a:t>
            </a:r>
          </a:p>
          <a:p>
            <a:pPr lvl="1" eaLnBrk="1" hangingPunct="1">
              <a:defRPr/>
            </a:pPr>
            <a:r>
              <a:rPr lang="en-US" dirty="0" smtClean="0"/>
              <a:t>Subfields introduced by $ (also sometimes rendered as | or ‡)</a:t>
            </a:r>
          </a:p>
          <a:p>
            <a:pPr lvl="1" eaLnBrk="1" hangingPunct="1">
              <a:defRPr/>
            </a:pPr>
            <a:r>
              <a:rPr lang="en-US" dirty="0" smtClean="0"/>
              <a:t>Indicators providing information about how to interpret the data in the field</a:t>
            </a:r>
          </a:p>
          <a:p>
            <a:pPr eaLnBrk="1" hangingPunct="1">
              <a:defRPr/>
            </a:pPr>
            <a:r>
              <a:rPr lang="en-US" dirty="0" smtClean="0"/>
              <a:t>Mixture of machine-readable and human-readable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B10B1-B4D0-45B4-8D59-4BCC9DAF53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MARCXML</a:t>
            </a:r>
          </a:p>
        </p:txBody>
      </p:sp>
      <p:sp>
        <p:nvSpPr>
          <p:cNvPr id="17411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Exact rendering of MARC in XML</a:t>
            </a:r>
          </a:p>
          <a:p>
            <a:pPr eaLnBrk="1" hangingPunct="1"/>
            <a:r>
              <a:rPr lang="en-US" smtClean="0"/>
              <a:t>Generally used as interim step between MARC and some other XML-based format</a:t>
            </a:r>
          </a:p>
          <a:p>
            <a:pPr lvl="1" eaLnBrk="1" hangingPunct="1"/>
            <a:r>
              <a:rPr lang="en-US" smtClean="0"/>
              <a:t>Not intended to be generated directly by people</a:t>
            </a:r>
          </a:p>
          <a:p>
            <a:pPr eaLnBrk="1" hangingPunct="1"/>
            <a:r>
              <a:rPr lang="en-US" smtClean="0"/>
              <a:t>Notice in the example</a:t>
            </a:r>
          </a:p>
          <a:p>
            <a:pPr lvl="1" eaLnBrk="1" hangingPunct="1"/>
            <a:r>
              <a:rPr lang="en-US" smtClean="0"/>
              <a:t>Verbose syntax (only a small portion of the record is represented here)</a:t>
            </a:r>
          </a:p>
          <a:p>
            <a:pPr lvl="1"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472A3-0076-4B5B-BCD4-A19A27D6F9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Metadata Object Description Schema (MODS)</a:t>
            </a:r>
          </a:p>
        </p:txBody>
      </p:sp>
      <p:sp>
        <p:nvSpPr>
          <p:cNvPr id="18435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Developed and maintained by the LC Network Development and MARC Standards Office</a:t>
            </a:r>
          </a:p>
          <a:p>
            <a:pPr eaLnBrk="1" hangingPunct="1"/>
            <a:r>
              <a:rPr lang="en-US" smtClean="0"/>
              <a:t>Inspired by MARC, but not equivalent</a:t>
            </a:r>
          </a:p>
          <a:p>
            <a:pPr eaLnBrk="1" hangingPunct="1"/>
            <a:r>
              <a:rPr lang="en-US" smtClean="0"/>
              <a:t>Intended to be useful to a wider audience than MARC</a:t>
            </a:r>
          </a:p>
          <a:p>
            <a:pPr eaLnBrk="1" hangingPunct="1"/>
            <a:r>
              <a:rPr lang="en-US" smtClean="0"/>
              <a:t>Still a “bibliographic” focus</a:t>
            </a:r>
          </a:p>
          <a:p>
            <a:pPr eaLnBrk="1" hangingPunct="1"/>
            <a:r>
              <a:rPr lang="en-US" smtClean="0"/>
              <a:t>Use when you want a library-type approach but more interoperability than MARC and the benefits of XML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15857-944C-420E-B6EC-E97F9A003A1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MODS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Textual element names</a:t>
            </a:r>
          </a:p>
          <a:p>
            <a:r>
              <a:rPr lang="en-US" smtClean="0"/>
              <a:t>General MARC inspiration</a:t>
            </a:r>
          </a:p>
          <a:p>
            <a:r>
              <a:rPr lang="en-US" smtClean="0"/>
              <a:t>AACR2 used in this example, but not required by MODS</a:t>
            </a:r>
          </a:p>
          <a:p>
            <a:r>
              <a:rPr lang="en-US" smtClean="0"/>
              <a:t>Fairly extensive scope</a:t>
            </a:r>
          </a:p>
          <a:p>
            <a:r>
              <a:rPr lang="en-US" smtClean="0"/>
              <a:t>But still “library-ish”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7DF15-761E-497B-B781-D314B1D4A32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Dublin Core</a:t>
            </a:r>
          </a:p>
        </p:txBody>
      </p:sp>
      <p:sp>
        <p:nvSpPr>
          <p:cNvPr id="20483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Perhaps the most misunderstood metadata standard!</a:t>
            </a:r>
          </a:p>
          <a:p>
            <a:pPr eaLnBrk="1" hangingPunct="1"/>
            <a:r>
              <a:rPr lang="en-US" smtClean="0"/>
              <a:t>Dublin Core Metadata Element Set (DCMES)</a:t>
            </a:r>
          </a:p>
          <a:p>
            <a:pPr lvl="1"/>
            <a:r>
              <a:rPr lang="en-US" smtClean="0"/>
              <a:t>ANSI/NISO Z39.85, ISO 15836</a:t>
            </a:r>
          </a:p>
          <a:p>
            <a:pPr lvl="1" eaLnBrk="1" hangingPunct="1"/>
            <a:r>
              <a:rPr lang="en-US" smtClean="0"/>
              <a:t>No element required</a:t>
            </a:r>
          </a:p>
          <a:p>
            <a:pPr lvl="1" eaLnBrk="1" hangingPunct="1"/>
            <a:r>
              <a:rPr lang="en-US" smtClean="0"/>
              <a:t>All elements repeatable</a:t>
            </a:r>
          </a:p>
          <a:p>
            <a:pPr lvl="1" eaLnBrk="1" hangingPunct="1"/>
            <a:r>
              <a:rPr lang="en-US" smtClean="0"/>
              <a:t>1:1 principle</a:t>
            </a:r>
          </a:p>
          <a:p>
            <a:pPr eaLnBrk="1" hangingPunct="1"/>
            <a:r>
              <a:rPr lang="en-US" smtClean="0"/>
              <a:t>Abstract Model is current focus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1B677-CB66-4FB3-93F8-03347FCD4A6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we’re going to cover</a:t>
            </a:r>
          </a:p>
        </p:txBody>
      </p:sp>
      <p:sp>
        <p:nvSpPr>
          <p:cNvPr id="4099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 lot! Get ready for a whirlwind tour.</a:t>
            </a:r>
          </a:p>
          <a:p>
            <a:pPr eaLnBrk="1" hangingPunct="1"/>
            <a:r>
              <a:rPr lang="en-US" sz="2400" dirty="0" smtClean="0"/>
              <a:t>For many different metadata formats</a:t>
            </a:r>
          </a:p>
          <a:p>
            <a:pPr lvl="1" eaLnBrk="1" hangingPunct="1"/>
            <a:r>
              <a:rPr lang="en-US" sz="2200" dirty="0" smtClean="0"/>
              <a:t>Brief introduction</a:t>
            </a:r>
          </a:p>
          <a:p>
            <a:pPr lvl="1" eaLnBrk="1" hangingPunct="1"/>
            <a:r>
              <a:rPr lang="en-US" sz="2200" dirty="0" smtClean="0"/>
              <a:t>What it is for</a:t>
            </a:r>
          </a:p>
          <a:p>
            <a:pPr lvl="1" eaLnBrk="1" hangingPunct="1"/>
            <a:r>
              <a:rPr lang="en-US" sz="2200" dirty="0" smtClean="0"/>
              <a:t>When is a good time to use it</a:t>
            </a:r>
          </a:p>
          <a:p>
            <a:pPr lvl="1" eaLnBrk="1" hangingPunct="1"/>
            <a:r>
              <a:rPr lang="en-US" sz="2200" dirty="0" smtClean="0"/>
              <a:t>Usually an example</a:t>
            </a:r>
          </a:p>
          <a:p>
            <a:pPr eaLnBrk="1" hangingPunct="1"/>
            <a:r>
              <a:rPr lang="en-US" sz="2400" dirty="0" smtClean="0"/>
              <a:t>Focus on what digital music libraries need</a:t>
            </a:r>
            <a:endParaRPr lang="en-US" sz="2200" dirty="0" smtClean="0"/>
          </a:p>
          <a:p>
            <a:pPr eaLnBrk="1" hangingPunct="1"/>
            <a:r>
              <a:rPr lang="en-US" sz="2400" dirty="0" smtClean="0"/>
              <a:t>We’ll focus mostly on standards cultural heritage institutions use, and less on “industry” </a:t>
            </a:r>
            <a:r>
              <a:rPr lang="en-US" sz="2400" dirty="0" smtClean="0"/>
              <a:t>standards</a:t>
            </a:r>
          </a:p>
          <a:p>
            <a:pPr eaLnBrk="1" hangingPunct="1"/>
            <a:r>
              <a:rPr lang="en-US" sz="2400" dirty="0" smtClean="0"/>
              <a:t>Let’s interact – ask questions, comment as we go</a:t>
            </a:r>
          </a:p>
          <a:p>
            <a:pPr eaLnBrk="1" hangingPunct="1"/>
            <a:r>
              <a:rPr lang="en-US" sz="2400" dirty="0" smtClean="0"/>
              <a:t>At the end of class we’ll look at some music search systems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2F10D-4D41-419F-B957-38E4EE5EBE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33A54-D891-467C-AD2B-0308FDD713CF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Dublin Core Metadata Element Set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Unqualified – 15 elements</a:t>
            </a:r>
          </a:p>
          <a:p>
            <a:pPr lvl="1" eaLnBrk="1" hangingPunct="1"/>
            <a:r>
              <a:rPr lang="en-US" smtClean="0"/>
              <a:t>This is the format most think of as “Dublin Core”</a:t>
            </a:r>
          </a:p>
          <a:p>
            <a:pPr eaLnBrk="1" hangingPunct="1"/>
            <a:r>
              <a:rPr lang="en-US" smtClean="0"/>
              <a:t>Qualified</a:t>
            </a:r>
          </a:p>
          <a:p>
            <a:pPr lvl="1" eaLnBrk="1" hangingPunct="1"/>
            <a:r>
              <a:rPr lang="en-US" smtClean="0"/>
              <a:t>Additional elements</a:t>
            </a:r>
          </a:p>
          <a:p>
            <a:pPr lvl="1" eaLnBrk="1" hangingPunct="1"/>
            <a:r>
              <a:rPr lang="en-US" smtClean="0"/>
              <a:t>Element refinements</a:t>
            </a:r>
          </a:p>
          <a:p>
            <a:pPr lvl="1" eaLnBrk="1" hangingPunct="1"/>
            <a:r>
              <a:rPr lang="en-US" smtClean="0"/>
              <a:t>Encoding schemes (vocabulary and syntax)</a:t>
            </a:r>
          </a:p>
          <a:p>
            <a:pPr lvl="1" eaLnBrk="1" hangingPunct="1"/>
            <a:r>
              <a:rPr lang="en-US" smtClean="0"/>
              <a:t>All qualifiers must follow “dumb-down” principle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 of DCMES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“Core” across all knowledge domains</a:t>
            </a:r>
          </a:p>
          <a:p>
            <a:pPr eaLnBrk="1" hangingPunct="1">
              <a:defRPr/>
            </a:pPr>
            <a:r>
              <a:rPr lang="en-US" dirty="0" smtClean="0"/>
              <a:t>Unqualified </a:t>
            </a:r>
            <a:r>
              <a:rPr lang="en-US" dirty="0" smtClean="0"/>
              <a:t>DC required for sharing metadata via the </a:t>
            </a:r>
            <a:r>
              <a:rPr lang="en-US" dirty="0" smtClean="0">
                <a:hlinkClick r:id="rId2"/>
              </a:rPr>
              <a:t>Open Archives Initiative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Useful for cross-collection searching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QDC occasionally used as a native metadata format</a:t>
            </a:r>
          </a:p>
          <a:p>
            <a:pPr lvl="1" eaLnBrk="1" hangingPunct="1">
              <a:defRPr/>
            </a:pPr>
            <a:r>
              <a:rPr lang="en-US" dirty="0" err="1" smtClean="0"/>
              <a:t>CONTENTdm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DSpace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BCAFF-E939-4C23-A480-45FAD3724B2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Dublin Core examples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Relative simpleness of the formats</a:t>
            </a:r>
          </a:p>
          <a:p>
            <a:r>
              <a:rPr lang="en-US" smtClean="0"/>
              <a:t>QDC allows the specification of source vocabulary, more specific element meanings</a:t>
            </a:r>
          </a:p>
          <a:p>
            <a:r>
              <a:rPr lang="en-US" smtClean="0"/>
              <a:t>These records generated via standard mappings from MARC</a:t>
            </a:r>
          </a:p>
          <a:p>
            <a:pPr lvl="1"/>
            <a:r>
              <a:rPr lang="en-US" smtClean="0"/>
              <a:t>Obviously the mappings need some work</a:t>
            </a:r>
          </a:p>
          <a:p>
            <a:pPr lvl="1"/>
            <a:r>
              <a:rPr lang="en-US" smtClean="0"/>
              <a:t>But that doesn’t mean the target formats aren’t useful!</a:t>
            </a:r>
          </a:p>
          <a:p>
            <a:r>
              <a:rPr lang="en-US" smtClean="0"/>
              <a:t>Remember, every format has its purpose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BBAB-95BC-4C6C-B662-C2E70864F52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8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Music descriptive metadata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metadata hasn’t evolved on its own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35438"/>
          </a:xfrm>
        </p:spPr>
        <p:txBody>
          <a:bodyPr/>
          <a:lstStyle/>
          <a:p>
            <a:r>
              <a:rPr lang="en-US" dirty="0" smtClean="0"/>
              <a:t>No discipline-generated format has emerged</a:t>
            </a:r>
          </a:p>
          <a:p>
            <a:r>
              <a:rPr lang="en-US" dirty="0" smtClean="0"/>
              <a:t>Do we need one?</a:t>
            </a:r>
          </a:p>
          <a:p>
            <a:r>
              <a:rPr lang="en-US" dirty="0" smtClean="0"/>
              <a:t>Industry is a strong influence in this community</a:t>
            </a:r>
          </a:p>
          <a:p>
            <a:r>
              <a:rPr lang="en-US" dirty="0" smtClean="0"/>
              <a:t>“Music” is almost impossibly diverse</a:t>
            </a:r>
          </a:p>
          <a:p>
            <a:pPr lvl="1"/>
            <a:r>
              <a:rPr lang="en-US" dirty="0" smtClean="0"/>
              <a:t>Different cultures, traditions</a:t>
            </a:r>
          </a:p>
          <a:p>
            <a:pPr lvl="1"/>
            <a:r>
              <a:rPr lang="en-US" dirty="0" smtClean="0"/>
              <a:t>Different formats (sound, notation, visual + audio)</a:t>
            </a:r>
          </a:p>
          <a:p>
            <a:pPr lvl="1"/>
            <a:r>
              <a:rPr lang="en-US" dirty="0" smtClean="0"/>
              <a:t>Quickly changing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452C8-D5DF-4EFC-8B70-1B621C014DB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music metadata </a:t>
            </a:r>
            <a:r>
              <a:rPr lang="en-US" dirty="0" smtClean="0"/>
              <a:t>structure formats</a:t>
            </a:r>
            <a:endParaRPr lang="en-US" dirty="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135438"/>
          </a:xfrm>
        </p:spPr>
        <p:txBody>
          <a:bodyPr/>
          <a:lstStyle/>
          <a:p>
            <a:pPr eaLnBrk="1" hangingPunct="1"/>
            <a:r>
              <a:rPr lang="en-US" dirty="0" smtClean="0"/>
              <a:t>Variations2 – Indiana University</a:t>
            </a:r>
          </a:p>
          <a:p>
            <a:pPr eaLnBrk="1" hangingPunct="1"/>
            <a:r>
              <a:rPr lang="en-US" dirty="0" err="1" smtClean="0"/>
              <a:t>Probado</a:t>
            </a:r>
            <a:r>
              <a:rPr lang="en-US" dirty="0" smtClean="0"/>
              <a:t> – Bavarian State Library</a:t>
            </a:r>
          </a:p>
          <a:p>
            <a:pPr eaLnBrk="1" hangingPunct="1"/>
            <a:r>
              <a:rPr lang="en-US" dirty="0" smtClean="0"/>
              <a:t>Music Ontology – Music Information Retrieval community</a:t>
            </a:r>
          </a:p>
          <a:p>
            <a:pPr eaLnBrk="1" hangingPunct="1"/>
            <a:r>
              <a:rPr lang="en-US" dirty="0" smtClean="0"/>
              <a:t>ID3 tags - Industry</a:t>
            </a:r>
          </a:p>
          <a:p>
            <a:pPr eaLnBrk="1" hangingPunct="1"/>
            <a:endParaRPr lang="en-US" dirty="0" smtClean="0"/>
          </a:p>
          <a:p>
            <a:pPr algn="ctr" eaLnBrk="1" hangingPunct="1">
              <a:buFont typeface="Georgia" pitchFamily="28" charset="0"/>
              <a:buNone/>
            </a:pPr>
            <a:r>
              <a:rPr lang="en-US" dirty="0" smtClean="0"/>
              <a:t>Overall, only very specialized applications choose these over a format-neutral option.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510A2-E8A2-4D92-A9A6-346A7F279AF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MPEG-7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“Multimedia Content Description Interface”</a:t>
            </a:r>
          </a:p>
          <a:p>
            <a:pPr eaLnBrk="1" hangingPunct="1"/>
            <a:r>
              <a:rPr lang="en-US" smtClean="0"/>
              <a:t>ISO/IEC standard</a:t>
            </a:r>
          </a:p>
          <a:p>
            <a:pPr eaLnBrk="1" hangingPunct="1"/>
            <a:r>
              <a:rPr lang="en-US" smtClean="0"/>
              <a:t>From the Moving Picture Experts Group, which is behind the MPEG-1 and MPEG-2 multimedia content formats, and the MPEG-21 Multimedia Framework</a:t>
            </a:r>
          </a:p>
          <a:p>
            <a:pPr eaLnBrk="1" hangingPunct="1"/>
            <a:r>
              <a:rPr lang="en-US" smtClean="0"/>
              <a:t>Descriptions can be expressed in XML or compressed binary form</a:t>
            </a:r>
          </a:p>
          <a:p>
            <a:pPr eaLnBrk="1" hangingPunct="1"/>
            <a:endParaRPr lang="en-US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FD783-B0A0-490F-8B9A-2824773D77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MPEG-7: Framework </a:t>
            </a:r>
            <a:r>
              <a:rPr lang="en-US" sz="3200" dirty="0" smtClean="0"/>
              <a:t>rather than element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0238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“Description Definition Language”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Based on W3C XML Schema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Defines “description schemes”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Pre-defined description schemes for video and audio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Focus is more on “low-level” descriptors than library-style bibliographic information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Would preserve MPEG-7 information when generated by an editing application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Unlikely a library would choose it as a format for descriptive metadata to support discovery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DCE48-8BD5-4BAC-A0B5-271586C848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MPEG-7 scope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Wide scope – intended to cover descriptive, technical, rights, use, etc., information</a:t>
            </a:r>
          </a:p>
          <a:p>
            <a:pPr eaLnBrk="1" hangingPunct="1">
              <a:defRPr/>
            </a:pPr>
            <a:r>
              <a:rPr lang="en-US" dirty="0" smtClean="0"/>
              <a:t>Many media formats</a:t>
            </a:r>
          </a:p>
          <a:p>
            <a:pPr lvl="1" eaLnBrk="1" hangingPunct="1">
              <a:defRPr/>
            </a:pPr>
            <a:r>
              <a:rPr lang="en-US" dirty="0" smtClean="0"/>
              <a:t>Still pictures</a:t>
            </a:r>
          </a:p>
          <a:p>
            <a:pPr lvl="1" eaLnBrk="1" hangingPunct="1">
              <a:defRPr/>
            </a:pPr>
            <a:r>
              <a:rPr lang="en-US" dirty="0" smtClean="0"/>
              <a:t>Graphics</a:t>
            </a:r>
          </a:p>
          <a:p>
            <a:pPr lvl="1" eaLnBrk="1" hangingPunct="1">
              <a:defRPr/>
            </a:pPr>
            <a:r>
              <a:rPr lang="en-US" dirty="0" smtClean="0"/>
              <a:t>3D models</a:t>
            </a:r>
          </a:p>
          <a:p>
            <a:pPr lvl="1" eaLnBrk="1" hangingPunct="1">
              <a:defRPr/>
            </a:pPr>
            <a:r>
              <a:rPr lang="en-US" dirty="0" smtClean="0"/>
              <a:t>Audio</a:t>
            </a:r>
          </a:p>
          <a:p>
            <a:pPr lvl="1" eaLnBrk="1" hangingPunct="1">
              <a:defRPr/>
            </a:pPr>
            <a:r>
              <a:rPr lang="en-US" dirty="0" smtClean="0"/>
              <a:t>Speech</a:t>
            </a:r>
          </a:p>
          <a:p>
            <a:pPr lvl="1" eaLnBrk="1" hangingPunct="1">
              <a:defRPr/>
            </a:pPr>
            <a:r>
              <a:rPr lang="en-US" dirty="0" smtClean="0"/>
              <a:t>Video</a:t>
            </a:r>
          </a:p>
          <a:p>
            <a:pPr lvl="1" eaLnBrk="1" hangingPunct="1">
              <a:defRPr/>
            </a:pPr>
            <a:r>
              <a:rPr lang="en-US" dirty="0" smtClean="0"/>
              <a:t>“Scenarios” combining these elements</a:t>
            </a:r>
          </a:p>
          <a:p>
            <a:pPr eaLnBrk="1" hangingPunct="1">
              <a:defRPr/>
            </a:pPr>
            <a:r>
              <a:rPr lang="en-US" dirty="0" smtClean="0"/>
              <a:t>Note technical details of the audio waveform in the example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5B70A-72C3-444C-B80D-782BC50DEE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SLIS S655</a:t>
            </a:r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Broadcasting Core (PB Core)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Development funded by the Corporation for Public Broadcasting</a:t>
            </a:r>
          </a:p>
          <a:p>
            <a:pPr eaLnBrk="1" hangingPunct="1">
              <a:defRPr/>
            </a:pPr>
            <a:r>
              <a:rPr lang="en-US" dirty="0" smtClean="0"/>
              <a:t>Data to support the creation, management, and discovery of “media items”</a:t>
            </a:r>
          </a:p>
          <a:p>
            <a:pPr eaLnBrk="1" hangingPunct="1">
              <a:defRPr/>
            </a:pPr>
            <a:r>
              <a:rPr lang="en-US" dirty="0" smtClean="0"/>
              <a:t>4 classes</a:t>
            </a:r>
          </a:p>
          <a:p>
            <a:pPr lvl="1" eaLnBrk="1" hangingPunct="1">
              <a:defRPr/>
            </a:pPr>
            <a:r>
              <a:rPr lang="en-US" dirty="0" err="1" smtClean="0"/>
              <a:t>IntellectualContent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IntellectualProperty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Instantiation</a:t>
            </a:r>
          </a:p>
          <a:p>
            <a:pPr lvl="1" eaLnBrk="1" hangingPunct="1">
              <a:defRPr/>
            </a:pPr>
            <a:r>
              <a:rPr lang="en-US" dirty="0" smtClean="0"/>
              <a:t>Extensions</a:t>
            </a:r>
          </a:p>
          <a:p>
            <a:pPr eaLnBrk="1" hangingPunct="1">
              <a:defRPr/>
            </a:pPr>
            <a:r>
              <a:rPr lang="en-US" dirty="0" smtClean="0"/>
              <a:t>Likely the best choice for broadcasting archives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AF5DE-B1DB-4037-8EA5-3F196E600DB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AB2627"/>
                </a:solidFill>
              </a:rPr>
              <a:t>Many definitions of metadata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2/26/10</a:t>
            </a:r>
            <a:endParaRPr lang="en-US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C5D6C-61BE-4C06-9601-FB9773461BE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“Data about data”</a:t>
            </a:r>
          </a:p>
          <a:p>
            <a:pPr eaLnBrk="1" hangingPunct="1"/>
            <a:r>
              <a:rPr lang="en-US" dirty="0" smtClean="0"/>
              <a:t>“Structured information about an information resource of any media type or format.” (</a:t>
            </a:r>
            <a:r>
              <a:rPr lang="en-US" dirty="0" err="1" smtClean="0"/>
              <a:t>Caplan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>
                <a:ea typeface="ＭＳ Ｐゴシック" pitchFamily="80" charset="-128"/>
              </a:rPr>
              <a:t>“Structured information that describes, explains, locates, or otherwise makes it easier to retrieve, use, or manage an information resource.” (NISO)</a:t>
            </a:r>
            <a:endParaRPr lang="en-US" dirty="0" smtClean="0"/>
          </a:p>
          <a:p>
            <a:pPr eaLnBrk="1" hangingPunct="1"/>
            <a:r>
              <a:rPr lang="en-US" dirty="0" smtClean="0"/>
              <a:t>…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PB Core example</a:t>
            </a:r>
          </a:p>
        </p:txBody>
      </p:sp>
      <p:sp>
        <p:nvSpPr>
          <p:cNvPr id="3789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Common descriptive information such as title, subject, genre</a:t>
            </a:r>
          </a:p>
          <a:p>
            <a:r>
              <a:rPr lang="en-US" smtClean="0"/>
              <a:t>Audience level and rating</a:t>
            </a:r>
          </a:p>
          <a:p>
            <a:r>
              <a:rPr lang="en-US" smtClean="0"/>
              <a:t>Rights information</a:t>
            </a:r>
          </a:p>
          <a:p>
            <a:r>
              <a:rPr lang="en-US" smtClean="0"/>
              <a:t>Separates “instantiation” from intellectual 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C670B-3E11-4C74-826B-60DC5F0E965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and administrative metadata for A/V materials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Metadata for Images in XML (MIX)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Implementation in XML of ANSI/NISO Z39.87 data dictionary</a:t>
            </a:r>
          </a:p>
          <a:p>
            <a:pPr eaLnBrk="1" hangingPunct="1">
              <a:defRPr/>
            </a:pPr>
            <a:r>
              <a:rPr lang="en-US" dirty="0" smtClean="0"/>
              <a:t>Maintained by the Library of Congress Network Development and MARC Standards Office</a:t>
            </a:r>
          </a:p>
          <a:p>
            <a:pPr eaLnBrk="1" hangingPunct="1">
              <a:defRPr/>
            </a:pPr>
            <a:r>
              <a:rPr lang="en-US" dirty="0" smtClean="0"/>
              <a:t>Technical information needed to render the image and data on how it was created</a:t>
            </a:r>
          </a:p>
          <a:p>
            <a:pPr eaLnBrk="1" hangingPunct="1">
              <a:defRPr/>
            </a:pPr>
            <a:r>
              <a:rPr lang="en-US" dirty="0" smtClean="0"/>
              <a:t>Use for any still image format; most can be generated automatically</a:t>
            </a:r>
          </a:p>
          <a:p>
            <a:pPr eaLnBrk="1" hangingPunct="1">
              <a:defRPr/>
            </a:pPr>
            <a:r>
              <a:rPr lang="en-US" dirty="0" smtClean="0"/>
              <a:t>Note features such as compression level, pixel dimensions, format-specific data, and bit rate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214AE-A014-4E05-BF44-ADF5F2E0B5A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AES Core Audio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Currently under development by the Audio Engineering Society, not yet in general release</a:t>
            </a:r>
          </a:p>
          <a:p>
            <a:pPr eaLnBrk="1" hangingPunct="1"/>
            <a:r>
              <a:rPr lang="en-US" smtClean="0"/>
              <a:t>Divides audio into face-&gt;region-&gt;stream</a:t>
            </a:r>
          </a:p>
          <a:p>
            <a:pPr eaLnBrk="1" hangingPunct="1"/>
            <a:r>
              <a:rPr lang="en-US" smtClean="0"/>
              <a:t>Can be used for both analog and digital audio</a:t>
            </a:r>
          </a:p>
          <a:p>
            <a:pPr eaLnBrk="1" hangingPunct="1"/>
            <a:r>
              <a:rPr lang="en-US" smtClean="0"/>
              <a:t>Use for any audio file; most can be generated automatically</a:t>
            </a:r>
          </a:p>
          <a:p>
            <a:pPr eaLnBrk="1" hangingPunct="1"/>
            <a:r>
              <a:rPr lang="en-US" smtClean="0"/>
              <a:t>Expectation is that most audio editing software will be able to generate this format</a:t>
            </a:r>
          </a:p>
          <a:p>
            <a:pPr eaLnBrk="1" hangingPunct="1"/>
            <a:r>
              <a:rPr lang="en-US" smtClean="0"/>
              <a:t>Note duration, sample rate, channel assignments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B6374-EBD8-4894-8E62-AEDBCE099E5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LC A/V Prototyping Project Audio (Source) Data Dictionary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Developed in 2003</a:t>
            </a:r>
          </a:p>
          <a:p>
            <a:pPr eaLnBrk="1" hangingPunct="1"/>
            <a:r>
              <a:rPr lang="en-US" smtClean="0"/>
              <a:t>Never implemented in a production environment</a:t>
            </a:r>
          </a:p>
          <a:p>
            <a:pPr eaLnBrk="1" hangingPunct="1"/>
            <a:r>
              <a:rPr lang="en-US" smtClean="0"/>
              <a:t>Use AES Core Audio instead when you can</a:t>
            </a:r>
          </a:p>
          <a:p>
            <a:pPr lvl="1" eaLnBrk="1" hangingPunct="1"/>
            <a:r>
              <a:rPr lang="en-US" smtClean="0"/>
              <a:t>This is probably a reasonable choice in the meantime</a:t>
            </a:r>
          </a:p>
          <a:p>
            <a:pPr eaLnBrk="1" hangingPunct="1"/>
            <a:r>
              <a:rPr lang="en-US" smtClean="0"/>
              <a:t>Note encoding, duration, sample size, channel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9FE07-9702-4911-9E7A-99C6BB97A62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AES Process History Metadata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Currently under development by the Audio Engineering Society, not yet in general release</a:t>
            </a:r>
          </a:p>
          <a:p>
            <a:pPr eaLnBrk="1" hangingPunct="1">
              <a:defRPr/>
            </a:pPr>
            <a:r>
              <a:rPr lang="en-US" dirty="0" smtClean="0"/>
              <a:t>Records “processing events”</a:t>
            </a:r>
          </a:p>
          <a:p>
            <a:pPr eaLnBrk="1" hangingPunct="1">
              <a:defRPr/>
            </a:pPr>
            <a:r>
              <a:rPr lang="en-US" dirty="0" smtClean="0"/>
              <a:t>Detailed information about device settings, signal patches</a:t>
            </a:r>
          </a:p>
          <a:p>
            <a:pPr eaLnBrk="1" hangingPunct="1">
              <a:defRPr/>
            </a:pPr>
            <a:r>
              <a:rPr lang="en-US" dirty="0" smtClean="0"/>
              <a:t>Used to support the digital preservation process</a:t>
            </a:r>
          </a:p>
          <a:p>
            <a:pPr eaLnBrk="1" hangingPunct="1">
              <a:defRPr/>
            </a:pPr>
            <a:r>
              <a:rPr lang="en-US" dirty="0" smtClean="0"/>
              <a:t>Use for any audio file; most can be generated automatically</a:t>
            </a:r>
          </a:p>
          <a:p>
            <a:pPr eaLnBrk="1" hangingPunct="1">
              <a:defRPr/>
            </a:pPr>
            <a:r>
              <a:rPr lang="en-US" dirty="0" smtClean="0"/>
              <a:t>Expectation is that most audio editing software will be able to generate this format</a:t>
            </a:r>
          </a:p>
          <a:p>
            <a:pPr eaLnBrk="1" hangingPunct="1">
              <a:defRPr/>
            </a:pPr>
            <a:r>
              <a:rPr lang="en-US" dirty="0" smtClean="0"/>
              <a:t>Note device data, input/output channels, patch list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357CD-F094-4F28-8FAF-81429B6FFC1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058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metadata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Metadata Encoding and Transmission Standard (METS)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“Wrapper” to package many types of metadata together for a resource</a:t>
            </a:r>
          </a:p>
          <a:p>
            <a:pPr eaLnBrk="1" hangingPunct="1">
              <a:defRPr/>
            </a:pPr>
            <a:r>
              <a:rPr lang="en-US" dirty="0" smtClean="0"/>
              <a:t>Structural metadata is its heart</a:t>
            </a:r>
          </a:p>
          <a:p>
            <a:pPr eaLnBrk="1" hangingPunct="1">
              <a:defRPr/>
            </a:pPr>
            <a:r>
              <a:rPr lang="en-US" dirty="0" smtClean="0"/>
              <a:t>Expectation is that METS documents will be generated programmatically</a:t>
            </a:r>
          </a:p>
          <a:p>
            <a:pPr eaLnBrk="1" hangingPunct="1">
              <a:defRPr/>
            </a:pPr>
            <a:r>
              <a:rPr lang="en-US" dirty="0" smtClean="0"/>
              <a:t>Not many METS generation tools out there, though</a:t>
            </a:r>
          </a:p>
          <a:p>
            <a:pPr eaLnBrk="1" hangingPunct="1">
              <a:defRPr/>
            </a:pPr>
            <a:r>
              <a:rPr lang="en-US" dirty="0" smtClean="0"/>
              <a:t>Often used for exchange of data between repositories, and for ingest into and export out of a repository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597E1-B00A-48E6-A9DA-423DAFFFE68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This example shows an “audio preservation package”</a:t>
            </a:r>
          </a:p>
          <a:p>
            <a:pPr lvl="1">
              <a:defRPr/>
            </a:pPr>
            <a:r>
              <a:rPr lang="en-US" dirty="0" smtClean="0"/>
              <a:t>Collection-level descriptive metadata in MARCXML</a:t>
            </a:r>
          </a:p>
          <a:p>
            <a:pPr lvl="1">
              <a:defRPr/>
            </a:pPr>
            <a:r>
              <a:rPr lang="en-US" dirty="0" smtClean="0"/>
              <a:t>AES Core Audio technical metadata for analog source and various digitized versions</a:t>
            </a:r>
          </a:p>
          <a:p>
            <a:pPr lvl="1">
              <a:defRPr/>
            </a:pPr>
            <a:r>
              <a:rPr lang="en-US" dirty="0" smtClean="0"/>
              <a:t>Audio decision lists</a:t>
            </a:r>
          </a:p>
          <a:p>
            <a:pPr lvl="1">
              <a:defRPr/>
            </a:pPr>
            <a:r>
              <a:rPr lang="en-US" dirty="0" smtClean="0"/>
              <a:t>AES Process History</a:t>
            </a:r>
          </a:p>
          <a:p>
            <a:pPr lvl="1">
              <a:defRPr/>
            </a:pPr>
            <a:r>
              <a:rPr lang="en-US" dirty="0" smtClean="0"/>
              <a:t>Audio and ADL files</a:t>
            </a:r>
          </a:p>
          <a:p>
            <a:pPr lvl="1">
              <a:defRPr/>
            </a:pPr>
            <a:r>
              <a:rPr lang="en-US" dirty="0" smtClean="0"/>
              <a:t>Structural information</a:t>
            </a:r>
          </a:p>
          <a:p>
            <a:pPr lvl="2">
              <a:defRPr/>
            </a:pPr>
            <a:r>
              <a:rPr lang="en-US" dirty="0" smtClean="0"/>
              <a:t>Relationships between different versions</a:t>
            </a:r>
          </a:p>
          <a:p>
            <a:pPr lvl="2">
              <a:defRPr/>
            </a:pPr>
            <a:r>
              <a:rPr lang="en-US" dirty="0" smtClean="0"/>
              <a:t>Milestones on the audio 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D9E6B-88AF-47C3-9EE4-85BBD2DAB51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SMPTE Material eXchange Format (MXF)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Actually a family of standards</a:t>
            </a:r>
          </a:p>
          <a:p>
            <a:pPr eaLnBrk="1" hangingPunct="1"/>
            <a:r>
              <a:rPr lang="en-US" smtClean="0"/>
              <a:t>Wrapper for metadata and media files (“essence”)</a:t>
            </a:r>
          </a:p>
          <a:p>
            <a:pPr eaLnBrk="1" hangingPunct="1"/>
            <a:r>
              <a:rPr lang="en-US" smtClean="0"/>
              <a:t>Industry-driven format designed for interoperability between devices</a:t>
            </a:r>
          </a:p>
          <a:p>
            <a:pPr eaLnBrk="1" hangingPunct="1"/>
            <a:r>
              <a:rPr lang="en-US" smtClean="0"/>
              <a:t>Low-level feature information</a:t>
            </a:r>
          </a:p>
          <a:p>
            <a:pPr eaLnBrk="1" hangingPunct="1"/>
            <a:r>
              <a:rPr lang="en-US" smtClean="0"/>
              <a:t>Generated by media editing software</a:t>
            </a:r>
          </a:p>
          <a:p>
            <a:pPr eaLnBrk="1" hangingPunct="1"/>
            <a:r>
              <a:rPr lang="en-US" smtClean="0"/>
              <a:t>Example shows part of a header and references to essence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E50B7-9540-4CF0-A893-35A63E7031F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AB2627"/>
                </a:solidFill>
              </a:rPr>
              <a:t>More definition, in libraries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2/26/10</a:t>
            </a:r>
            <a:endParaRPr lang="en-US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75A7E-40B4-466D-8518-8518E0089B9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3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77724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Structure</a:t>
            </a:r>
          </a:p>
          <a:p>
            <a:pPr eaLnBrk="1" hangingPunct="1"/>
            <a:r>
              <a:rPr lang="en-US" dirty="0" smtClean="0"/>
              <a:t>Control</a:t>
            </a:r>
          </a:p>
          <a:p>
            <a:pPr eaLnBrk="1" hangingPunct="1"/>
            <a:r>
              <a:rPr lang="en-US" dirty="0" smtClean="0"/>
              <a:t>Origin</a:t>
            </a:r>
          </a:p>
          <a:p>
            <a:pPr lvl="1" eaLnBrk="1" hangingPunct="1"/>
            <a:r>
              <a:rPr lang="en-US" dirty="0" smtClean="0"/>
              <a:t>Machine-generated</a:t>
            </a:r>
          </a:p>
          <a:p>
            <a:pPr lvl="1" eaLnBrk="1" hangingPunct="1"/>
            <a:r>
              <a:rPr lang="en-US" dirty="0" smtClean="0"/>
              <a:t>Human-generated</a:t>
            </a:r>
          </a:p>
          <a:p>
            <a:pPr eaLnBrk="1" hangingPunct="1"/>
            <a:r>
              <a:rPr lang="en-US" dirty="0" smtClean="0"/>
              <a:t>The difference between data, metadata, and meta-metadata is often one of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301625" y="355600"/>
            <a:ext cx="8534400" cy="7588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Synchronized Multimedia Integration Language (SMIL)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the W3C, the body behind HTML and XML</a:t>
            </a:r>
          </a:p>
          <a:p>
            <a:pPr eaLnBrk="1" hangingPunct="1"/>
            <a:r>
              <a:rPr lang="en-US" smtClean="0"/>
              <a:t>For multimedia presentations</a:t>
            </a:r>
          </a:p>
          <a:p>
            <a:pPr eaLnBrk="1" hangingPunct="1"/>
            <a:r>
              <a:rPr lang="en-US" smtClean="0"/>
              <a:t>Embedded media, transitions, timing</a:t>
            </a:r>
          </a:p>
          <a:p>
            <a:pPr eaLnBrk="1" hangingPunct="1"/>
            <a:r>
              <a:rPr lang="en-US" smtClean="0"/>
              <a:t>Most media players support SMIL</a:t>
            </a:r>
          </a:p>
          <a:p>
            <a:pPr eaLnBrk="1" hangingPunct="1"/>
            <a:r>
              <a:rPr lang="en-US" smtClean="0"/>
              <a:t>Note examples showing images in sequence and in parallel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9078-B108-4800-BE7A-A6D758B0A16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AES-31-3 Audio Decision List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Used by editing software to record edits made to audio files</a:t>
            </a:r>
          </a:p>
          <a:p>
            <a:pPr eaLnBrk="1" hangingPunct="1">
              <a:defRPr/>
            </a:pPr>
            <a:r>
              <a:rPr lang="en-US" dirty="0" smtClean="0"/>
              <a:t>Text-based format that looks like XML in places</a:t>
            </a:r>
          </a:p>
          <a:p>
            <a:pPr eaLnBrk="1" hangingPunct="1">
              <a:defRPr/>
            </a:pPr>
            <a:r>
              <a:rPr lang="en-US" dirty="0" smtClean="0"/>
              <a:t>Documents how files are stitched together to create the output</a:t>
            </a:r>
          </a:p>
          <a:p>
            <a:pPr eaLnBrk="1" hangingPunct="1">
              <a:defRPr/>
            </a:pPr>
            <a:r>
              <a:rPr lang="en-US" dirty="0" smtClean="0"/>
              <a:t>Uses a common “destination timeline” for all files</a:t>
            </a:r>
          </a:p>
          <a:p>
            <a:pPr eaLnBrk="1" hangingPunct="1">
              <a:defRPr/>
            </a:pPr>
            <a:r>
              <a:rPr lang="en-US" dirty="0" smtClean="0"/>
              <a:t>Non-standard extension for “markers” in </a:t>
            </a:r>
            <a:r>
              <a:rPr lang="en-US" dirty="0" err="1" smtClean="0"/>
              <a:t>WaveLab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Note in/out fade, “</a:t>
            </a:r>
            <a:r>
              <a:rPr lang="en-US" dirty="0" err="1" smtClean="0"/>
              <a:t>cuelist</a:t>
            </a:r>
            <a:r>
              <a:rPr lang="en-US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0C551-4681-4194-9810-8672D665299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Music markup languages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Content, not “metadata”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encoding musical notation itself - the full content</a:t>
            </a:r>
          </a:p>
          <a:p>
            <a:pPr eaLnBrk="1" hangingPunct="1"/>
            <a:r>
              <a:rPr lang="en-US" dirty="0" smtClean="0"/>
              <a:t>Tend to include “header” with some descriptive metadata</a:t>
            </a:r>
          </a:p>
          <a:p>
            <a:pPr eaLnBrk="1" hangingPunct="1"/>
            <a:r>
              <a:rPr lang="en-US" dirty="0" smtClean="0"/>
              <a:t>Currently, two primary choices</a:t>
            </a:r>
          </a:p>
          <a:p>
            <a:pPr lvl="1" eaLnBrk="1" hangingPunct="1"/>
            <a:r>
              <a:rPr lang="en-US" dirty="0" err="1" smtClean="0"/>
              <a:t>MusicXML</a:t>
            </a:r>
            <a:endParaRPr lang="en-US" dirty="0" smtClean="0"/>
          </a:p>
          <a:p>
            <a:pPr lvl="2" eaLnBrk="1" hangingPunct="1"/>
            <a:r>
              <a:rPr lang="en-US" dirty="0" smtClean="0"/>
              <a:t>Focus on industry, notation software</a:t>
            </a:r>
          </a:p>
          <a:p>
            <a:pPr lvl="1" eaLnBrk="1" hangingPunct="1"/>
            <a:r>
              <a:rPr lang="en-US" dirty="0" smtClean="0"/>
              <a:t>Music Encoding Initiative (MEI)</a:t>
            </a:r>
          </a:p>
          <a:p>
            <a:pPr lvl="2" eaLnBrk="1" hangingPunct="1"/>
            <a:r>
              <a:rPr lang="en-US" dirty="0" smtClean="0"/>
              <a:t>Inspired by the Text Encoding Initiative (TEI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Ignore Standard Music Description Language (SMDL)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22830-E170-44B0-A2FE-EB7DC7F44A3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250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Implementation scenarios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Scenario 1: </a:t>
            </a:r>
            <a:r>
              <a:rPr lang="en-US" dirty="0" smtClean="0"/>
              <a:t>Audio </a:t>
            </a:r>
            <a:r>
              <a:rPr lang="en-US" dirty="0" smtClean="0"/>
              <a:t>course reserves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AA8BF8-E170-4AC2-B97D-F433C3AB81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  <p:sp>
        <p:nvSpPr>
          <p:cNvPr id="54278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Discovery</a:t>
            </a:r>
          </a:p>
          <a:p>
            <a:pPr lvl="1" eaLnBrk="1" hangingPunct="1"/>
            <a:r>
              <a:rPr lang="en-US" smtClean="0"/>
              <a:t>MARC/AACR2 records in OPAC</a:t>
            </a:r>
          </a:p>
          <a:p>
            <a:pPr lvl="1" eaLnBrk="1" hangingPunct="1"/>
            <a:r>
              <a:rPr lang="en-US" smtClean="0"/>
              <a:t>Course reserves module with descriptive data extracted from MARC records</a:t>
            </a:r>
          </a:p>
          <a:p>
            <a:pPr lvl="1" eaLnBrk="1" hangingPunct="1"/>
            <a:r>
              <a:rPr lang="en-US" smtClean="0"/>
              <a:t>Link from discovery system launches media player</a:t>
            </a:r>
          </a:p>
          <a:p>
            <a:pPr eaLnBrk="1" hangingPunct="1"/>
            <a:r>
              <a:rPr lang="en-US" smtClean="0"/>
              <a:t>Delivery</a:t>
            </a:r>
          </a:p>
          <a:p>
            <a:pPr lvl="1" eaLnBrk="1" hangingPunct="1"/>
            <a:r>
              <a:rPr lang="en-US" smtClean="0"/>
              <a:t>Locally-managed media streaming server</a:t>
            </a:r>
          </a:p>
          <a:p>
            <a:pPr lvl="1" eaLnBrk="1" hangingPunct="1"/>
            <a:r>
              <a:rPr lang="en-US" smtClean="0"/>
              <a:t>(Optional) SMIL for navigation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2: Digital music library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BF521B-49E9-42F6-89BF-8AFDB8AED6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  <p:sp>
        <p:nvSpPr>
          <p:cNvPr id="55302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High-end, specialized, online environment for music in a variety of formats</a:t>
            </a:r>
          </a:p>
          <a:p>
            <a:pPr eaLnBrk="1" hangingPunct="1"/>
            <a:r>
              <a:rPr lang="en-US" sz="2400" smtClean="0"/>
              <a:t>Work-based metadata model such as Variations2 optimized for music discovery</a:t>
            </a:r>
          </a:p>
          <a:p>
            <a:pPr eaLnBrk="1" hangingPunct="1"/>
            <a:r>
              <a:rPr lang="en-US" sz="2400" smtClean="0"/>
              <a:t>Descriptive metadata records persistently link to media files in tools that facilitate </a:t>
            </a:r>
            <a:r>
              <a:rPr lang="en-US" sz="2400" i="1" smtClean="0"/>
              <a:t>use</a:t>
            </a:r>
            <a:r>
              <a:rPr lang="en-US" sz="2400" smtClean="0"/>
              <a:t> of the content</a:t>
            </a:r>
          </a:p>
          <a:p>
            <a:pPr eaLnBrk="1" hangingPunct="1"/>
            <a:r>
              <a:rPr lang="en-US" sz="2400" smtClean="0"/>
              <a:t>METS-based structural metadata for navigation within and between media files</a:t>
            </a:r>
          </a:p>
          <a:p>
            <a:pPr eaLnBrk="1" hangingPunct="1"/>
            <a:r>
              <a:rPr lang="en-US" sz="2400" smtClean="0"/>
              <a:t>Various forms of technical and administrative metadata for long-term preservation of media files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3: Broadcast archive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on management of media; discovery only for staff and not for end-users</a:t>
            </a:r>
          </a:p>
          <a:p>
            <a:pPr eaLnBrk="1" hangingPunct="1"/>
            <a:r>
              <a:rPr lang="en-US" smtClean="0"/>
              <a:t>PB Core as base metadata</a:t>
            </a:r>
          </a:p>
          <a:p>
            <a:pPr eaLnBrk="1" hangingPunct="1"/>
            <a:r>
              <a:rPr lang="en-US" smtClean="0"/>
              <a:t>High-end media editing software generates AES, MXF, other industry standard technical metadata</a:t>
            </a:r>
          </a:p>
          <a:p>
            <a:pPr eaLnBrk="1" hangingPunct="1"/>
            <a:r>
              <a:rPr lang="en-US" smtClean="0"/>
              <a:t>METS wrapper for connecting PB Core data to structural and technical metadata for ingest into preservation repository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CC6021-6B1D-4D14-99D5-434A22B847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4: Online special collections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C30982-3B27-4F38-9A43-8CEFFE06DB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mtClean="0"/>
          </a:p>
        </p:txBody>
      </p:sp>
      <p:sp>
        <p:nvSpPr>
          <p:cNvPr id="56326" name="Rectangle 7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Discovery</a:t>
            </a:r>
          </a:p>
          <a:p>
            <a:pPr lvl="1" eaLnBrk="1" hangingPunct="1">
              <a:defRPr/>
            </a:pPr>
            <a:r>
              <a:rPr lang="en-US" dirty="0" smtClean="0"/>
              <a:t>MODS for item-level description of a variety of formats </a:t>
            </a:r>
            <a:r>
              <a:rPr lang="en-US" dirty="0" smtClean="0"/>
              <a:t>(manuscript music, letters</a:t>
            </a:r>
            <a:r>
              <a:rPr lang="en-US" dirty="0" smtClean="0"/>
              <a:t>, photographs, oral histories)</a:t>
            </a:r>
          </a:p>
          <a:p>
            <a:pPr eaLnBrk="1" hangingPunct="1">
              <a:defRPr/>
            </a:pPr>
            <a:r>
              <a:rPr lang="en-US" dirty="0" smtClean="0"/>
              <a:t>Delivery</a:t>
            </a:r>
          </a:p>
          <a:p>
            <a:pPr lvl="1" eaLnBrk="1" hangingPunct="1">
              <a:defRPr/>
            </a:pPr>
            <a:r>
              <a:rPr lang="en-US" dirty="0" smtClean="0"/>
              <a:t>METS for structural data for multi-page objects</a:t>
            </a:r>
          </a:p>
          <a:p>
            <a:pPr lvl="1" eaLnBrk="1" hangingPunct="1">
              <a:defRPr/>
            </a:pPr>
            <a:r>
              <a:rPr lang="en-US" dirty="0" smtClean="0"/>
              <a:t>Online page-turning interface</a:t>
            </a:r>
          </a:p>
          <a:p>
            <a:pPr lvl="1" eaLnBrk="1" hangingPunct="1">
              <a:defRPr/>
            </a:pPr>
            <a:r>
              <a:rPr lang="en-US" dirty="0" smtClean="0"/>
              <a:t>PDF download</a:t>
            </a:r>
          </a:p>
          <a:p>
            <a:pPr eaLnBrk="1" hangingPunct="1">
              <a:defRPr/>
            </a:pPr>
            <a:r>
              <a:rPr lang="en-US" dirty="0" smtClean="0"/>
              <a:t>Commonly used software such as </a:t>
            </a:r>
            <a:r>
              <a:rPr lang="en-US" dirty="0" err="1" smtClean="0"/>
              <a:t>CONTENTdm</a:t>
            </a:r>
            <a:r>
              <a:rPr lang="en-US" dirty="0" smtClean="0"/>
              <a:t> does much of this in its own quirky </a:t>
            </a:r>
            <a:r>
              <a:rPr lang="en-US" dirty="0" smtClean="0"/>
              <a:t>way</a:t>
            </a: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some search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432048" cy="457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IU </a:t>
            </a:r>
            <a:r>
              <a:rPr lang="en-US" dirty="0" err="1" smtClean="0">
                <a:hlinkClick r:id="rId2"/>
              </a:rPr>
              <a:t>WorldCat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IUCAT</a:t>
            </a:r>
            <a:endParaRPr lang="en-US" dirty="0" smtClean="0"/>
          </a:p>
          <a:p>
            <a:r>
              <a:rPr lang="en-US" dirty="0" smtClean="0"/>
              <a:t>Variations2</a:t>
            </a:r>
          </a:p>
          <a:p>
            <a:r>
              <a:rPr lang="en-US" dirty="0" smtClean="0"/>
              <a:t>iTunes</a:t>
            </a:r>
          </a:p>
          <a:p>
            <a:r>
              <a:rPr lang="en-US" dirty="0" smtClean="0">
                <a:hlinkClick r:id="rId4"/>
              </a:rPr>
              <a:t>All Music Guide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Amazon.com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2DCE4-69C4-45C6-B95D-9E203A933DC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0" y="1524000"/>
            <a:ext cx="495604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8" charset="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we looking for?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8" charset="2"/>
              <a:buChar char=""/>
            </a:pPr>
            <a:r>
              <a:rPr lang="en-US" sz="2700" baseline="0" dirty="0" smtClean="0">
                <a:latin typeface="+mn-lt"/>
              </a:rPr>
              <a:t>Search</a:t>
            </a:r>
            <a:r>
              <a:rPr lang="en-US" sz="2700" dirty="0" smtClean="0">
                <a:latin typeface="+mn-lt"/>
              </a:rPr>
              <a:t> options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8" charset="2"/>
              <a:buChar char=""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music represented, and how well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8" charset="2"/>
              <a:buChar char=""/>
            </a:pPr>
            <a:r>
              <a:rPr lang="en-US" sz="2700" dirty="0" smtClean="0">
                <a:latin typeface="+mn-lt"/>
              </a:rPr>
              <a:t>Information on results page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8" charset="2"/>
              <a:buChar char=""/>
            </a:pP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 record display</a:t>
            </a: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8" charset="2"/>
              <a:buChar char=""/>
            </a:pPr>
            <a:r>
              <a:rPr lang="en-US" sz="2700" dirty="0" smtClean="0">
                <a:latin typeface="+mn-lt"/>
              </a:rPr>
              <a:t>What works? And what doesn’t?</a:t>
            </a:r>
            <a:endParaRPr kumimoji="0" lang="en-US" sz="2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0250" lvl="1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8" charset="2"/>
              <a:buChar char=""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AB2627"/>
                </a:solidFill>
              </a:rPr>
              <a:t>Some uses of metadata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2/26/10</a:t>
            </a:r>
            <a:endParaRPr lang="en-US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45892-C430-4A90-B86F-B3A614083A3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By information specialists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Describing “non-traditional” materials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Cataloging Web sites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Navigating within digital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Managing digital objects over the long term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By novices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Preparing Web sites for search engines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Depositing materials into an institutional repository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Managing citation lists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iTunes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Tagging – </a:t>
            </a:r>
            <a:r>
              <a:rPr lang="en-US" dirty="0" err="1" smtClean="0"/>
              <a:t>flickr</a:t>
            </a:r>
            <a:r>
              <a:rPr lang="en-US" dirty="0" smtClean="0"/>
              <a:t>, del.icio.us, etc.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err="1" smtClean="0"/>
              <a:t>LibraryThing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you!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jenlrile@indiana.edu</a:t>
            </a:r>
          </a:p>
          <a:p>
            <a:pPr eaLnBrk="1" hangingPunct="1"/>
            <a:r>
              <a:rPr lang="en-US" dirty="0" smtClean="0"/>
              <a:t>These presentation slides:</a:t>
            </a:r>
            <a:br>
              <a:rPr lang="en-US" dirty="0" smtClean="0"/>
            </a:br>
            <a:r>
              <a:rPr lang="en-US" sz="2000" dirty="0" smtClean="0">
                <a:solidFill>
                  <a:schemeClr val="tx2"/>
                </a:solidFill>
              </a:rPr>
              <a:t>http://www.dlib.indiana.edu/~</a:t>
            </a:r>
            <a:r>
              <a:rPr lang="en-US" sz="2000" dirty="0" smtClean="0">
                <a:solidFill>
                  <a:schemeClr val="tx2"/>
                </a:solidFill>
              </a:rPr>
              <a:t>jenlrile/presentations/slis/</a:t>
            </a:r>
            <a:r>
              <a:rPr lang="en-US" sz="2000" dirty="0" smtClean="0">
                <a:solidFill>
                  <a:schemeClr val="tx2"/>
                </a:solidFill>
              </a:rPr>
              <a:t/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10fall/s655.pptx</a:t>
            </a:r>
            <a:endParaRPr lang="en-US" sz="2000" dirty="0" smtClean="0"/>
          </a:p>
          <a:p>
            <a:pPr eaLnBrk="1" hangingPunct="1"/>
            <a:r>
              <a:rPr lang="en-US" dirty="0" smtClean="0"/>
              <a:t>Workshop handout: </a:t>
            </a:r>
            <a:r>
              <a:rPr lang="en-US" sz="2000" dirty="0" smtClean="0">
                <a:solidFill>
                  <a:schemeClr val="tx2"/>
                </a:solidFill>
              </a:rPr>
              <a:t>http://www.dlib.indiana.edu/~</a:t>
            </a:r>
            <a:r>
              <a:rPr lang="en-US" sz="2000" dirty="0" smtClean="0">
                <a:solidFill>
                  <a:schemeClr val="tx2"/>
                </a:solidFill>
              </a:rPr>
              <a:t>jenlrile/presentations/slis/</a:t>
            </a:r>
            <a:r>
              <a:rPr lang="en-US" sz="2000" dirty="0" smtClean="0">
                <a:solidFill>
                  <a:schemeClr val="tx2"/>
                </a:solidFill>
              </a:rPr>
              <a:t/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10fall/handout.pdf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7313B-7F1F-46EB-8B39-FF78B73FA13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AB2627"/>
                </a:solidFill>
              </a:rPr>
              <a:t>Metadata and cataloging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2/26/10</a:t>
            </a:r>
            <a:endParaRPr lang="en-US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SLIS S655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09136-978E-43ED-9E28-A46B66F7AE0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smtClean="0"/>
              <a:t>Depends on what you mean by:</a:t>
            </a:r>
          </a:p>
          <a:p>
            <a:pPr lvl="1" eaLnBrk="1" hangingPunct="1"/>
            <a:r>
              <a:rPr lang="en-US" smtClean="0"/>
              <a:t>metadata, and</a:t>
            </a:r>
          </a:p>
          <a:p>
            <a:pPr lvl="1" eaLnBrk="1" hangingPunct="1"/>
            <a:r>
              <a:rPr lang="en-US" smtClean="0"/>
              <a:t>cataloging!</a:t>
            </a:r>
          </a:p>
          <a:p>
            <a:pPr eaLnBrk="1" hangingPunct="1"/>
            <a:r>
              <a:rPr lang="en-US" sz="2400" smtClean="0"/>
              <a:t>But, in general:</a:t>
            </a:r>
          </a:p>
          <a:p>
            <a:pPr lvl="1" eaLnBrk="1" hangingPunct="1"/>
            <a:r>
              <a:rPr lang="en-US" smtClean="0"/>
              <a:t>Metadata is broader in scope than cataloging</a:t>
            </a:r>
          </a:p>
          <a:p>
            <a:pPr lvl="1" eaLnBrk="1" hangingPunct="1"/>
            <a:r>
              <a:rPr lang="en-US" smtClean="0"/>
              <a:t>Much metadata creation takes place outside of libraries</a:t>
            </a:r>
          </a:p>
          <a:p>
            <a:pPr lvl="1" eaLnBrk="1" hangingPunct="1"/>
            <a:r>
              <a:rPr lang="en-US" smtClean="0"/>
              <a:t>Good metadata practitioners use key cataloging principles in non-MARC environments</a:t>
            </a:r>
          </a:p>
          <a:p>
            <a:pPr lvl="1" eaLnBrk="1" hangingPunct="1"/>
            <a:r>
              <a:rPr lang="en-US" smtClean="0"/>
              <a:t>Metadata created for many different types of materials</a:t>
            </a:r>
          </a:p>
          <a:p>
            <a:pPr eaLnBrk="1" hangingPunct="1"/>
            <a:r>
              <a:rPr lang="en-US" sz="2400" smtClean="0"/>
              <a:t>Metadata is </a:t>
            </a:r>
            <a:r>
              <a:rPr lang="en-US" sz="2400" i="1" smtClean="0"/>
              <a:t>NOT</a:t>
            </a:r>
            <a:r>
              <a:rPr lang="en-US" sz="2400" smtClean="0"/>
              <a:t> only for Internet resources!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dirty="0" smtClean="0"/>
              <a:t>XML is often used for expressing metadata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en-US" smtClean="0"/>
              <a:t>XML = eXtensible Markup Language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smtClean="0"/>
              <a:t>“Meta-language” for defining markup languages for specific purposes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smtClean="0"/>
              <a:t>Many metadata formats cultural heritage institutions use are encoded in XML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smtClean="0"/>
              <a:t>Specific XML languages can be defined in several ways:</a:t>
            </a:r>
          </a:p>
          <a:p>
            <a:pPr marL="908050" lvl="1" indent="-436563" eaLnBrk="1" hangingPunct="1">
              <a:lnSpc>
                <a:spcPct val="90000"/>
              </a:lnSpc>
            </a:pPr>
            <a:r>
              <a:rPr lang="en-US" smtClean="0"/>
              <a:t>DTD</a:t>
            </a:r>
          </a:p>
          <a:p>
            <a:pPr marL="908050" lvl="1" indent="-436563" eaLnBrk="1" hangingPunct="1">
              <a:lnSpc>
                <a:spcPct val="90000"/>
              </a:lnSpc>
            </a:pPr>
            <a:r>
              <a:rPr lang="en-US" smtClean="0"/>
              <a:t>W3C XML Schema</a:t>
            </a:r>
          </a:p>
          <a:p>
            <a:pPr marL="908050" lvl="1" indent="-436563" eaLnBrk="1" hangingPunct="1">
              <a:lnSpc>
                <a:spcPct val="90000"/>
              </a:lnSpc>
            </a:pPr>
            <a:r>
              <a:rPr lang="en-US" smtClean="0"/>
              <a:t>RELAX 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F32EB-62AA-47A4-9F23-2C65B1DB4B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smtClean="0"/>
              <a:t>XML terminology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69900" indent="-469900" eaLnBrk="1" hangingPunct="1"/>
            <a:r>
              <a:rPr lang="en-US" sz="2400" smtClean="0"/>
              <a:t>Element</a:t>
            </a:r>
          </a:p>
          <a:p>
            <a:pPr marL="908050" lvl="1" indent="-436563" eaLnBrk="1" hangingPunct="1"/>
            <a:r>
              <a:rPr lang="en-US" sz="2200" smtClean="0"/>
              <a:t>Also called a “tag”</a:t>
            </a:r>
          </a:p>
          <a:p>
            <a:pPr marL="908050" lvl="1" indent="-436563" eaLnBrk="1" hangingPunct="1"/>
            <a:r>
              <a:rPr lang="en-US" sz="2200" smtClean="0"/>
              <a:t>Element name surrounded by brackets, e.g., &lt;titleInfo&gt;</a:t>
            </a:r>
          </a:p>
          <a:p>
            <a:pPr marL="908050" lvl="1" indent="-436563" eaLnBrk="1" hangingPunct="1"/>
            <a:r>
              <a:rPr lang="en-US" sz="2200" smtClean="0"/>
              <a:t>“Opens” &lt;titleInfo&gt; and “closes” &lt;/titleInfo&gt;</a:t>
            </a:r>
          </a:p>
          <a:p>
            <a:pPr marL="469900" indent="-469900" eaLnBrk="1" hangingPunct="1"/>
            <a:r>
              <a:rPr lang="en-US" sz="2400" smtClean="0"/>
              <a:t>Attribute</a:t>
            </a:r>
          </a:p>
          <a:p>
            <a:pPr marL="908050" lvl="1" indent="-436563" eaLnBrk="1" hangingPunct="1"/>
            <a:r>
              <a:rPr lang="en-US" sz="2200" smtClean="0"/>
              <a:t>Name/value pair that applies to the element and its content</a:t>
            </a:r>
          </a:p>
          <a:p>
            <a:pPr marL="908050" lvl="1" indent="-436563" eaLnBrk="1" hangingPunct="1"/>
            <a:r>
              <a:rPr lang="en-US" sz="2200" smtClean="0"/>
              <a:t>Included within the text in brackets, e.g., </a:t>
            </a:r>
            <a:br>
              <a:rPr lang="en-US" sz="2200" smtClean="0"/>
            </a:br>
            <a:r>
              <a:rPr lang="en-US" sz="2200" smtClean="0"/>
              <a:t>&lt;titleInfo type=</a:t>
            </a:r>
            <a:r>
              <a:rPr lang="en-US" sz="2200" smtClean="0">
                <a:cs typeface="Times New Roman" pitchFamily="80" charset="0"/>
              </a:rPr>
              <a:t>"</a:t>
            </a:r>
            <a:r>
              <a:rPr lang="en-US" sz="2200" smtClean="0"/>
              <a:t>alternative</a:t>
            </a:r>
            <a:r>
              <a:rPr lang="en-US" sz="2200" smtClean="0">
                <a:cs typeface="Times New Roman" pitchFamily="80" charset="0"/>
              </a:rPr>
              <a:t>"</a:t>
            </a:r>
            <a:r>
              <a:rPr lang="en-US" sz="2200" smtClean="0"/>
              <a:t>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0614B-4FCB-4D1F-899A-323B0C93DB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en-US" smtClean="0"/>
              <a:t>Element content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69900" indent="-360363" eaLnBrk="1" hangingPunct="1">
              <a:lnSpc>
                <a:spcPct val="80000"/>
              </a:lnSpc>
            </a:pPr>
            <a:r>
              <a:rPr lang="en-US" sz="2400" smtClean="0"/>
              <a:t>(What’s between the open and close tags)</a:t>
            </a:r>
          </a:p>
          <a:p>
            <a:pPr marL="469900" indent="-360363" eaLnBrk="1" hangingPunct="1">
              <a:lnSpc>
                <a:spcPct val="80000"/>
              </a:lnSpc>
            </a:pPr>
            <a:r>
              <a:rPr lang="en-US" sz="2400" smtClean="0"/>
              <a:t>Text</a:t>
            </a:r>
          </a:p>
          <a:p>
            <a:pPr marL="908050" lvl="1" indent="-436563" eaLnBrk="1" hangingPunct="1">
              <a:lnSpc>
                <a:spcPct val="80000"/>
              </a:lnSpc>
              <a:buFont typeface="Georgia" pitchFamily="28" charset="0"/>
              <a:buNone/>
            </a:pPr>
            <a:r>
              <a:rPr lang="en-US" sz="1700" smtClean="0"/>
              <a:t>&lt;title&gt;Spring and fall&lt;/title&gt;</a:t>
            </a:r>
          </a:p>
          <a:p>
            <a:pPr marL="469900" indent="-360363" eaLnBrk="1" hangingPunct="1">
              <a:lnSpc>
                <a:spcPct val="80000"/>
              </a:lnSpc>
            </a:pPr>
            <a:r>
              <a:rPr lang="en-US" sz="2400" smtClean="0"/>
              <a:t>Other elements</a:t>
            </a:r>
          </a:p>
          <a:p>
            <a:pPr marL="908050" lvl="1" indent="-436563" eaLnBrk="1" hangingPunct="1">
              <a:lnSpc>
                <a:spcPct val="80000"/>
              </a:lnSpc>
              <a:buFont typeface="Georgia" pitchFamily="28" charset="0"/>
              <a:buNone/>
            </a:pPr>
            <a:r>
              <a:rPr lang="en-US" sz="1700" smtClean="0"/>
              <a:t> &lt;titleInfo&gt;</a:t>
            </a:r>
            <a:br>
              <a:rPr lang="en-US" sz="1700" smtClean="0"/>
            </a:br>
            <a:r>
              <a:rPr lang="en-US" sz="1700" smtClean="0"/>
              <a:t>&lt;title&gt;Spring and fall&lt;/title&gt;</a:t>
            </a:r>
            <a:br>
              <a:rPr lang="en-US" sz="1700" smtClean="0"/>
            </a:br>
            <a:r>
              <a:rPr lang="en-US" sz="1700" smtClean="0"/>
              <a:t>&lt;subTitle&gt;a tone poem&lt;/subTitle&gt;</a:t>
            </a:r>
          </a:p>
          <a:p>
            <a:pPr marL="908050" lvl="1" indent="-436563" eaLnBrk="1" hangingPunct="1">
              <a:lnSpc>
                <a:spcPct val="80000"/>
              </a:lnSpc>
              <a:buFont typeface="Georgia" pitchFamily="28" charset="0"/>
              <a:buNone/>
            </a:pPr>
            <a:r>
              <a:rPr lang="en-US" sz="1700" smtClean="0"/>
              <a:t>&lt;/titleInfo&gt;</a:t>
            </a:r>
          </a:p>
          <a:p>
            <a:pPr marL="469900" indent="-360363" eaLnBrk="1" hangingPunct="1">
              <a:lnSpc>
                <a:spcPct val="80000"/>
              </a:lnSpc>
            </a:pPr>
            <a:r>
              <a:rPr lang="en-US" sz="2400" smtClean="0"/>
              <a:t>Both (mixed content)</a:t>
            </a:r>
          </a:p>
          <a:p>
            <a:pPr marL="908050" lvl="1" indent="-436563" eaLnBrk="1" hangingPunct="1">
              <a:lnSpc>
                <a:spcPct val="80000"/>
              </a:lnSpc>
              <a:buFont typeface="Georgia" pitchFamily="28" charset="0"/>
              <a:buNone/>
            </a:pPr>
            <a:r>
              <a:rPr lang="en-US" sz="1700" smtClean="0"/>
              <a:t>&lt;something&gt;some text, &lt;otherthing&gt;other text&lt;/otherthing&gt;&lt;/something&gt;</a:t>
            </a:r>
            <a:endParaRPr lang="en-US" sz="2200" smtClean="0"/>
          </a:p>
          <a:p>
            <a:pPr marL="469900" indent="-360363" eaLnBrk="1" hangingPunct="1">
              <a:lnSpc>
                <a:spcPct val="80000"/>
              </a:lnSpc>
            </a:pPr>
            <a:r>
              <a:rPr lang="en-US" sz="2400" smtClean="0"/>
              <a:t>Empty elements</a:t>
            </a:r>
          </a:p>
          <a:p>
            <a:pPr marL="908050" lvl="1" indent="-436563" eaLnBrk="1" hangingPunct="1">
              <a:lnSpc>
                <a:spcPct val="80000"/>
              </a:lnSpc>
              <a:buFont typeface="Georgia" pitchFamily="28" charset="0"/>
              <a:buNone/>
            </a:pPr>
            <a:r>
              <a:rPr lang="en-US" sz="1700" smtClean="0"/>
              <a:t>&lt;tableOfContents xlink:href= "http://www.loc.gov/catdir/toc/99176484.html"/&gt;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SLIS S655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948E3-D619-49EE-ADE5-490D1F86D0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1079</TotalTime>
  <Words>2296</Words>
  <Application>Microsoft Office PowerPoint</Application>
  <PresentationFormat>On-screen Show (4:3)</PresentationFormat>
  <Paragraphs>479</Paragraphs>
  <Slides>50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Georgia</vt:lpstr>
      <vt:lpstr>Wingdings 2</vt:lpstr>
      <vt:lpstr>Wingdings</vt:lpstr>
      <vt:lpstr>ＭＳ Ｐゴシック</vt:lpstr>
      <vt:lpstr>Times New Roman</vt:lpstr>
      <vt:lpstr>Civic</vt:lpstr>
      <vt:lpstr>Introduction to (Music) Metadata</vt:lpstr>
      <vt:lpstr>What we’re going to cover</vt:lpstr>
      <vt:lpstr>Many definitions of metadata</vt:lpstr>
      <vt:lpstr>More definition, in libraries</vt:lpstr>
      <vt:lpstr>Some uses of metadata</vt:lpstr>
      <vt:lpstr>Metadata and cataloging</vt:lpstr>
      <vt:lpstr>XML is often used for expressing metadata</vt:lpstr>
      <vt:lpstr>XML terminology</vt:lpstr>
      <vt:lpstr>Element content</vt:lpstr>
      <vt:lpstr>Types of metadata</vt:lpstr>
      <vt:lpstr>Slide 11</vt:lpstr>
      <vt:lpstr>Levels of control</vt:lpstr>
      <vt:lpstr>Descriptive metadata</vt:lpstr>
      <vt:lpstr>MARC</vt:lpstr>
      <vt:lpstr>MARC example</vt:lpstr>
      <vt:lpstr>MARCXML</vt:lpstr>
      <vt:lpstr>Metadata Object Description Schema (MODS)</vt:lpstr>
      <vt:lpstr>MODS example</vt:lpstr>
      <vt:lpstr>Dublin Core</vt:lpstr>
      <vt:lpstr>Dublin Core Metadata Element Set</vt:lpstr>
      <vt:lpstr>Uses of DCMES</vt:lpstr>
      <vt:lpstr>Dublin Core examples</vt:lpstr>
      <vt:lpstr>Music descriptive metadata</vt:lpstr>
      <vt:lpstr>Music metadata hasn’t evolved on its own</vt:lpstr>
      <vt:lpstr>Some music metadata structure formats</vt:lpstr>
      <vt:lpstr>MPEG-7</vt:lpstr>
      <vt:lpstr>MPEG-7: Framework rather than element set</vt:lpstr>
      <vt:lpstr>MPEG-7 scope</vt:lpstr>
      <vt:lpstr>Public Broadcasting Core (PB Core)</vt:lpstr>
      <vt:lpstr>PB Core example</vt:lpstr>
      <vt:lpstr>Technical and administrative metadata for A/V materials</vt:lpstr>
      <vt:lpstr>Metadata for Images in XML (MIX)</vt:lpstr>
      <vt:lpstr>AES Core Audio</vt:lpstr>
      <vt:lpstr>LC A/V Prototyping Project Audio (Source) Data Dictionary</vt:lpstr>
      <vt:lpstr>AES Process History Metadata</vt:lpstr>
      <vt:lpstr>Structural metadata</vt:lpstr>
      <vt:lpstr>Metadata Encoding and Transmission Standard (METS)</vt:lpstr>
      <vt:lpstr>METS example</vt:lpstr>
      <vt:lpstr>SMPTE Material eXchange Format (MXF)</vt:lpstr>
      <vt:lpstr>Synchronized Multimedia Integration Language (SMIL)</vt:lpstr>
      <vt:lpstr>AES-31-3 Audio Decision List</vt:lpstr>
      <vt:lpstr>Music markup languages</vt:lpstr>
      <vt:lpstr>Content, not “metadata”</vt:lpstr>
      <vt:lpstr>Implementation scenarios</vt:lpstr>
      <vt:lpstr>Scenario 1: Audio course reserves</vt:lpstr>
      <vt:lpstr>Scenario 2: Digital music library</vt:lpstr>
      <vt:lpstr>Scenario 3: Broadcast archive</vt:lpstr>
      <vt:lpstr>Scenario 4: Online special collections</vt:lpstr>
      <vt:lpstr>Let’s look at some search systems</vt:lpstr>
      <vt:lpstr>Thank you!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</dc:title>
  <dc:creator>Jenn Riley</dc:creator>
  <cp:lastModifiedBy>jenlrile</cp:lastModifiedBy>
  <cp:revision>174</cp:revision>
  <cp:lastPrinted>2009-04-22T19:24:48Z</cp:lastPrinted>
  <dcterms:created xsi:type="dcterms:W3CDTF">2004-12-05T00:15:58Z</dcterms:created>
  <dcterms:modified xsi:type="dcterms:W3CDTF">2010-02-26T01:31:51Z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