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6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69"/>
  </p:notesMasterIdLst>
  <p:sldIdLst>
    <p:sldId id="256" r:id="rId2"/>
    <p:sldId id="383" r:id="rId3"/>
    <p:sldId id="384" r:id="rId4"/>
    <p:sldId id="385" r:id="rId5"/>
    <p:sldId id="386" r:id="rId6"/>
    <p:sldId id="387" r:id="rId7"/>
    <p:sldId id="388" r:id="rId8"/>
    <p:sldId id="365" r:id="rId9"/>
    <p:sldId id="267" r:id="rId10"/>
    <p:sldId id="268" r:id="rId11"/>
    <p:sldId id="269" r:id="rId12"/>
    <p:sldId id="304" r:id="rId13"/>
    <p:sldId id="270" r:id="rId14"/>
    <p:sldId id="273" r:id="rId15"/>
    <p:sldId id="274" r:id="rId16"/>
    <p:sldId id="275" r:id="rId17"/>
    <p:sldId id="396" r:id="rId18"/>
    <p:sldId id="277" r:id="rId19"/>
    <p:sldId id="280" r:id="rId20"/>
    <p:sldId id="281" r:id="rId21"/>
    <p:sldId id="395" r:id="rId22"/>
    <p:sldId id="283" r:id="rId23"/>
    <p:sldId id="285" r:id="rId24"/>
    <p:sldId id="286" r:id="rId25"/>
    <p:sldId id="287" r:id="rId26"/>
    <p:sldId id="394" r:id="rId27"/>
    <p:sldId id="289" r:id="rId28"/>
    <p:sldId id="290" r:id="rId29"/>
    <p:sldId id="291" r:id="rId30"/>
    <p:sldId id="393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3" r:id="rId41"/>
    <p:sldId id="302" r:id="rId42"/>
    <p:sldId id="311" r:id="rId43"/>
    <p:sldId id="312" r:id="rId44"/>
    <p:sldId id="313" r:id="rId45"/>
    <p:sldId id="314" r:id="rId46"/>
    <p:sldId id="315" r:id="rId47"/>
    <p:sldId id="317" r:id="rId48"/>
    <p:sldId id="318" r:id="rId49"/>
    <p:sldId id="319" r:id="rId50"/>
    <p:sldId id="320" r:id="rId51"/>
    <p:sldId id="321" r:id="rId52"/>
    <p:sldId id="322" r:id="rId53"/>
    <p:sldId id="323" r:id="rId54"/>
    <p:sldId id="324" r:id="rId55"/>
    <p:sldId id="325" r:id="rId56"/>
    <p:sldId id="326" r:id="rId57"/>
    <p:sldId id="327" r:id="rId58"/>
    <p:sldId id="391" r:id="rId59"/>
    <p:sldId id="334" r:id="rId60"/>
    <p:sldId id="329" r:id="rId61"/>
    <p:sldId id="330" r:id="rId62"/>
    <p:sldId id="336" r:id="rId63"/>
    <p:sldId id="397" r:id="rId64"/>
    <p:sldId id="355" r:id="rId65"/>
    <p:sldId id="356" r:id="rId66"/>
    <p:sldId id="357" r:id="rId67"/>
    <p:sldId id="358" r:id="rId6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7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1" autoAdjust="0"/>
    <p:restoredTop sz="94000" autoAdjust="0"/>
  </p:normalViewPr>
  <p:slideViewPr>
    <p:cSldViewPr>
      <p:cViewPr varScale="1">
        <p:scale>
          <a:sx n="80" d="100"/>
          <a:sy n="80" d="100"/>
        </p:scale>
        <p:origin x="-78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1B6003E-1E15-4D8F-A813-0BB4AD8A8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6576B4-3741-47CA-A73E-A5082E4A1C7F}" type="slidenum">
              <a:rPr lang="en-US"/>
              <a:pPr/>
              <a:t>1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3FEA3A-ED55-4837-8DCE-F65787B584A8}" type="slidenum">
              <a:rPr lang="en-US"/>
              <a:pPr/>
              <a:t>11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F5AC20-34C7-49B7-9719-47940D13CA94}" type="slidenum">
              <a:rPr lang="en-US"/>
              <a:pPr/>
              <a:t>12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FB892F-F4B4-441D-A936-C6838F3BD974}" type="slidenum">
              <a:rPr lang="en-US"/>
              <a:pPr/>
              <a:t>13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5DB64-9502-408C-8BF6-D115ED87B651}" type="slidenum">
              <a:rPr lang="en-US"/>
              <a:pPr/>
              <a:t>14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0D794F-7A56-460D-968B-80D62C7998A1}" type="slidenum">
              <a:rPr lang="en-US"/>
              <a:pPr/>
              <a:t>15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B8AFEA-7499-44A7-BA80-44BEB2E3964C}" type="slidenum">
              <a:rPr lang="en-US"/>
              <a:pPr/>
              <a:t>16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4A26F4-D125-4C4C-9473-74C2AE09921C}" type="slidenum">
              <a:rPr lang="en-US"/>
              <a:pPr/>
              <a:t>17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54813-CE78-4668-B605-2749D65AD573}" type="slidenum">
              <a:rPr lang="en-US"/>
              <a:pPr/>
              <a:t>18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Extensibility: via Application Profiles and local qualifiers. Local qualifiers maybe not kosher but there are no metadata police. Usually.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31277A-8503-4269-85F3-862B95780E6A}" type="slidenum">
              <a:rPr lang="en-US"/>
              <a:pPr/>
              <a:t>19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D1B62A-6E9C-4C29-BE13-99758F40E231}" type="slidenum">
              <a:rPr lang="en-US"/>
              <a:pPr/>
              <a:t>20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3B1BC9-DA6A-4E99-8831-EDBB90EC5994}" type="slidenum">
              <a:rPr lang="en-US"/>
              <a:pPr/>
              <a:t>2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A1BCE2-BC2B-4B16-A7E7-B41C172D476A}" type="slidenum">
              <a:rPr lang="en-US"/>
              <a:pPr/>
              <a:t>21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174987-6163-483F-AB7D-903079A65C0D}" type="slidenum">
              <a:rPr lang="en-US"/>
              <a:pPr/>
              <a:t>22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Who here is a MARC cataloger?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710670-7E4B-4AF2-B49C-D0D115147651}" type="slidenum">
              <a:rPr lang="en-US"/>
              <a:pPr/>
              <a:t>23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8BD3C-FE40-4022-AD4F-4E312E88331F}" type="slidenum">
              <a:rPr lang="en-US"/>
              <a:pPr/>
              <a:t>24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AADA73-5DCC-4C0A-8FDA-5D6C76BA992A}" type="slidenum">
              <a:rPr lang="en-US"/>
              <a:pPr/>
              <a:t>25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2AB4CE-A5CA-42BE-8EC3-912F064EC400}" type="slidenum">
              <a:rPr lang="en-US"/>
              <a:pPr/>
              <a:t>26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9DF48C-5245-4020-BF19-6923848D3C8E}" type="slidenum">
              <a:rPr lang="en-US"/>
              <a:pPr/>
              <a:t>27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02EBBB-FFD3-48FE-80F7-35B9B3137465}" type="slidenum">
              <a:rPr lang="en-US"/>
              <a:pPr/>
              <a:t>28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A38050-498A-4891-8737-7C13504AC828}" type="slidenum">
              <a:rPr lang="en-US"/>
              <a:pPr/>
              <a:t>29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29A54-695F-42F2-8E17-DCC9CA9C5FFD}" type="slidenum">
              <a:rPr lang="en-US"/>
              <a:pPr/>
              <a:t>30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D4DD2-1605-42C2-A3A4-A595560EF106}" type="slidenum">
              <a:rPr lang="en-US"/>
              <a:pPr/>
              <a:t>3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537072-4425-4A73-A659-B928A507E0A7}" type="slidenum">
              <a:rPr lang="en-US"/>
              <a:pPr/>
              <a:t>31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6BCFA7-9B82-431D-A828-701B62DED935}" type="slidenum">
              <a:rPr lang="en-US"/>
              <a:pPr/>
              <a:t>32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D3325C-2B90-4B1C-9BCD-ED5A811ED8F2}" type="slidenum">
              <a:rPr lang="en-US"/>
              <a:pPr/>
              <a:t>33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67ABE5-37B3-4C15-9005-AFCA43B25A10}" type="slidenum">
              <a:rPr lang="en-US"/>
              <a:pPr/>
              <a:t>34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295D50-A241-4153-9BD5-5689A2B44946}" type="slidenum">
              <a:rPr lang="en-US"/>
              <a:pPr/>
              <a:t>35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816FCB-5F81-4195-9099-BF4F49640387}" type="slidenum">
              <a:rPr lang="en-US"/>
              <a:pPr/>
              <a:t>36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D07A15-7ADB-45C8-B55E-59ED6EBC20B9}" type="slidenum">
              <a:rPr lang="en-US"/>
              <a:pPr/>
              <a:t>37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C166E1-D929-45AC-9A4C-08A4F6EF3EAE}" type="slidenum">
              <a:rPr lang="en-US"/>
              <a:pPr/>
              <a:t>38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AEEC5C-BA32-4AA2-BDF0-8A7D7A02D6DB}" type="slidenum">
              <a:rPr lang="en-US"/>
              <a:pPr/>
              <a:t>39</a:t>
            </a:fld>
            <a:endParaRPr 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FC0686-50F2-4409-BD28-E53EDEE78081}" type="slidenum">
              <a:rPr lang="en-US"/>
              <a:pPr/>
              <a:t>40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D7201B-D823-48A6-9E83-2EF8B29E9AA3}" type="slidenum">
              <a:rPr lang="en-US"/>
              <a:pPr/>
              <a:t>4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Who’s used LibraryThing?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C77C57-8F5D-486F-A511-1F7E1632F2B5}" type="slidenum">
              <a:rPr lang="en-US"/>
              <a:pPr/>
              <a:t>41</a:t>
            </a:fld>
            <a:endParaRPr lang="en-US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9625C5-FC0F-4A93-9408-F0263E480C92}" type="slidenum">
              <a:rPr lang="en-US"/>
              <a:pPr/>
              <a:t>42</a:t>
            </a:fld>
            <a:endParaRPr lang="en-US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8AB21D-0C7A-4FCE-9D50-9BBA7A700AF7}" type="slidenum">
              <a:rPr lang="en-US"/>
              <a:pPr/>
              <a:t>43</a:t>
            </a:fld>
            <a:endParaRPr lang="en-US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AD58C1-5DCF-43B9-B9F7-2FF5528DE9E1}" type="slidenum">
              <a:rPr lang="en-US"/>
              <a:pPr/>
              <a:t>44</a:t>
            </a:fld>
            <a:endParaRPr lang="en-US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30DDD-CE44-42C2-AF37-DFEC3217DFDD}" type="slidenum">
              <a:rPr lang="en-US"/>
              <a:pPr/>
              <a:t>45</a:t>
            </a:fld>
            <a:endParaRPr lang="en-US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0AA27B-3DCE-46C7-8CDA-A2AD2BF4EB32}" type="slidenum">
              <a:rPr lang="en-US"/>
              <a:pPr/>
              <a:t>46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What software packages are you looking at, at your institution?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D73C4C-BF09-4F52-B8A9-550C3B6E0EC1}" type="slidenum">
              <a:rPr lang="en-US"/>
              <a:pPr/>
              <a:t>47</a:t>
            </a:fld>
            <a:endParaRPr 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0A0EA7-6FB9-419D-B2B7-69C48280810F}" type="slidenum">
              <a:rPr lang="en-US"/>
              <a:pPr/>
              <a:t>48</a:t>
            </a:fld>
            <a:endParaRPr lang="en-US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Anyone actively collect technical metadata?</a:t>
            </a: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E6DE95-0312-4837-B51E-5A14643A569D}" type="slidenum">
              <a:rPr lang="en-US"/>
              <a:pPr/>
              <a:t>49</a:t>
            </a:fld>
            <a:endParaRPr lang="en-US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744A43-FCC3-44F7-B4F8-5758CDCEAED4}" type="slidenum">
              <a:rPr lang="en-US"/>
              <a:pPr/>
              <a:t>50</a:t>
            </a:fld>
            <a:endParaRPr lang="en-US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7F5AD-F4D6-4B07-8520-FD3EA7279CD6}" type="slidenum">
              <a:rPr lang="en-US"/>
              <a:pPr/>
              <a:t>5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B75F45-6E9D-4B6A-9B24-9791FE5CD25E}" type="slidenum">
              <a:rPr lang="en-US"/>
              <a:pPr/>
              <a:t>51</a:t>
            </a:fld>
            <a:endParaRPr lang="en-US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BBB086-84F2-46B8-9EA8-CF97470F22A8}" type="slidenum">
              <a:rPr lang="en-US"/>
              <a:pPr/>
              <a:t>52</a:t>
            </a:fld>
            <a:endParaRPr lang="en-US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3C193E-B25B-4FB8-AA8A-EC921238F882}" type="slidenum">
              <a:rPr lang="en-US"/>
              <a:pPr/>
              <a:t>53</a:t>
            </a:fld>
            <a:endParaRPr lang="en-US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E7C3A8-4EE7-41F1-AAFB-B65061FCE361}" type="slidenum">
              <a:rPr lang="en-US"/>
              <a:pPr/>
              <a:t>54</a:t>
            </a:fld>
            <a:endParaRPr 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E47AA-7D34-4C04-A6D8-2FF9F8D52A3E}" type="slidenum">
              <a:rPr lang="en-US"/>
              <a:pPr/>
              <a:t>55</a:t>
            </a:fld>
            <a:endParaRPr lang="en-US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D4BF9A-73D1-46AB-9DC1-D449E43D26B6}" type="slidenum">
              <a:rPr lang="en-US"/>
              <a:pPr/>
              <a:t>56</a:t>
            </a:fld>
            <a:endParaRPr lang="en-US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2E7D44-EBC2-4700-A1BC-0C279410FE31}" type="slidenum">
              <a:rPr lang="en-US"/>
              <a:pPr/>
              <a:t>57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D7AADD-7192-4EA4-9F5F-B9DCE7DE1E42}" type="slidenum">
              <a:rPr lang="en-US"/>
              <a:pPr/>
              <a:t>58</a:t>
            </a:fld>
            <a:endParaRPr lang="en-US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85751C-9B17-4FBA-BD84-09AEE7402342}" type="slidenum">
              <a:rPr lang="en-US"/>
              <a:pPr/>
              <a:t>59</a:t>
            </a:fld>
            <a:endParaRPr lang="en-US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9CDC8-700B-4FC2-9508-72F1F08DF8C9}" type="slidenum">
              <a:rPr lang="en-US"/>
              <a:pPr/>
              <a:t>60</a:t>
            </a:fld>
            <a:endParaRPr lang="en-US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AA8D37-2C98-493C-A045-499B23B3E803}" type="slidenum">
              <a:rPr lang="en-US"/>
              <a:pPr/>
              <a:t>6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9F22AE-F478-4446-A2D3-4DD82F020A1B}" type="slidenum">
              <a:rPr lang="en-US"/>
              <a:pPr/>
              <a:t>61</a:t>
            </a:fld>
            <a:endParaRPr lang="en-US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Anyone currently implement OAI-PMH? Through CONTENTdm?</a:t>
            </a: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459BA-3605-41B8-B8B4-11AAED87F8D5}" type="slidenum">
              <a:rPr lang="en-US"/>
              <a:pPr/>
              <a:t>62</a:t>
            </a:fld>
            <a:endParaRPr lang="en-US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Who uses each of these models?</a:t>
            </a: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57C132-F031-4571-B6F6-4DDD327F2E83}" type="slidenum">
              <a:rPr lang="en-US"/>
              <a:pPr/>
              <a:t>63</a:t>
            </a:fld>
            <a:endParaRPr lang="en-US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746B25-8E44-481B-BABC-522950CFFE05}" type="slidenum">
              <a:rPr lang="en-US"/>
              <a:pPr/>
              <a:t>64</a:t>
            </a:fld>
            <a:endParaRPr lang="en-US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514217-7B54-4823-AB68-8D6C97E41F43}" type="slidenum">
              <a:rPr lang="en-US"/>
              <a:pPr/>
              <a:t>65</a:t>
            </a:fld>
            <a:endParaRPr lang="en-US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613C4B-2934-4E56-B6C6-795B9342BF78}" type="slidenum">
              <a:rPr lang="en-US"/>
              <a:pPr/>
              <a:t>66</a:t>
            </a:fld>
            <a:endParaRPr lang="en-US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E0676D-499D-4133-A083-F0A4FFA81603}" type="slidenum">
              <a:rPr lang="en-US"/>
              <a:pPr/>
              <a:t>67</a:t>
            </a:fld>
            <a:endParaRPr lang="en-US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B726E0-2396-457A-A2ED-B4A9F3C6B5BB}" type="slidenum">
              <a:rPr lang="en-US"/>
              <a:pPr/>
              <a:t>7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4A16D5-65BA-4A00-A879-FB0F493F623B}" type="slidenum">
              <a:rPr lang="en-US"/>
              <a:pPr/>
              <a:t>9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Who uses contentDM? Dspace? Others?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316339-6D83-40AA-9811-AB0CCB954BD4}" type="slidenum">
              <a:rPr lang="en-US"/>
              <a:pPr/>
              <a:t>10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3/12/2010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S631 Advanced Cataloging - Indianapolis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0056FE-311A-4716-A53D-DFCC148A8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r>
              <a:rPr lang="en-US" smtClean="0"/>
              <a:t>3/12/2010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r>
              <a:rPr lang="en-US" smtClean="0"/>
              <a:t>3/12/2010</a:t>
            </a:r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r>
              <a:rPr kumimoji="0" lang="en-US" sz="800" smtClean="0">
                <a:solidFill>
                  <a:schemeClr val="accent2"/>
                </a:solidFill>
              </a:rPr>
              <a:t>S631 Advanced Cataloging - Indianapolis</a:t>
            </a:r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o.org/standards/standard_detail.cfm?std_id=725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penarchives.org/pmh" TargetMode="External"/><Relationship Id="rId4" Type="http://schemas.openxmlformats.org/officeDocument/2006/relationships/hyperlink" Target="http://www.iso.org/iso/en/CatalogueDetailPage.CatalogueDetail?CSNUMBER=37629&amp;ICS1=35&amp;ICS2=240&amp;ICS3=30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lib.indiana.edu/~jenlrile/presentations/lyrasis/metadata/records/dc.xml" TargetMode="External"/><Relationship Id="rId7" Type="http://schemas.openxmlformats.org/officeDocument/2006/relationships/hyperlink" Target="http://www.dlib.indiana.edu/~jenlrile/presentations/lyrasis/metadata/records/mods.x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lib.indiana.edu/~jenlrile/presentations/lyrasis/metadata/records/alf9368bb.xml" TargetMode="External"/><Relationship Id="rId5" Type="http://schemas.openxmlformats.org/officeDocument/2006/relationships/hyperlink" Target="http://www.dlib.indiana.edu/~jenlrile/presentations/lyrasis/metadata/records/marc.txt" TargetMode="External"/><Relationship Id="rId4" Type="http://schemas.openxmlformats.org/officeDocument/2006/relationships/hyperlink" Target="http://www.dlib.indiana.edu/~jenlrile/presentations/lyrasis/metadata/records/qdc.x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ublincore.org/documents/dcmi-terms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lib.indiana.edu/~jenlrile/presentations/lyrasis/metadata/records/dc.xml" TargetMode="External"/><Relationship Id="rId7" Type="http://schemas.openxmlformats.org/officeDocument/2006/relationships/hyperlink" Target="http://www.dlib.indiana.edu/~jenlrile/presentations/lyrasis/metadata/records/mods.x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lib.indiana.edu/~jenlrile/presentations/lyrasis/metadata/records/alf9368bb.xml" TargetMode="External"/><Relationship Id="rId5" Type="http://schemas.openxmlformats.org/officeDocument/2006/relationships/hyperlink" Target="http://www.dlib.indiana.edu/~jenlrile/presentations/lyrasis/metadata/records/marc.txt" TargetMode="External"/><Relationship Id="rId4" Type="http://schemas.openxmlformats.org/officeDocument/2006/relationships/hyperlink" Target="http://www.dlib.indiana.edu/~jenlrile/presentations/lyrasis/metadata/records/qdc.xml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lib.indiana.edu/~jenlrile/presentations/lyrasis/metadata/records/dc.xml" TargetMode="External"/><Relationship Id="rId7" Type="http://schemas.openxmlformats.org/officeDocument/2006/relationships/hyperlink" Target="http://www.dlib.indiana.edu/~jenlrile/presentations/lyrasis/metadata/records/mods.x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lib.indiana.edu/~jenlrile/presentations/lyrasis/metadata/records/alf9368bb.xml" TargetMode="External"/><Relationship Id="rId5" Type="http://schemas.openxmlformats.org/officeDocument/2006/relationships/hyperlink" Target="http://www.dlib.indiana.edu/~jenlrile/presentations/lyrasis/metadata/records/marc.txt" TargetMode="External"/><Relationship Id="rId4" Type="http://schemas.openxmlformats.org/officeDocument/2006/relationships/hyperlink" Target="http://www.dlib.indiana.edu/~jenlrile/presentations/lyrasis/metadata/records/qdc.xml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lib.indiana.edu/~jenlrile/presentations/lyrasis/metadata/records/dc.xml" TargetMode="External"/><Relationship Id="rId7" Type="http://schemas.openxmlformats.org/officeDocument/2006/relationships/hyperlink" Target="http://www.dlib.indiana.edu/~jenlrile/presentations/lyrasis/metadata/records/mods.xml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lib.indiana.edu/~jenlrile/presentations/lyrasis/metadata/records/alf9368bb.xml" TargetMode="External"/><Relationship Id="rId5" Type="http://schemas.openxmlformats.org/officeDocument/2006/relationships/hyperlink" Target="http://www.dlib.indiana.edu/~jenlrile/presentations/lyrasis/metadata/records/marc.txt" TargetMode="External"/><Relationship Id="rId4" Type="http://schemas.openxmlformats.org/officeDocument/2006/relationships/hyperlink" Target="http://www.dlib.indiana.edu/~jenlrile/presentations/lyrasis/metadata/records/qdc.xml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lib.indiana.edu/~jenlrile/presentations/lyrasis/metadata/records/dc.xml" TargetMode="External"/><Relationship Id="rId7" Type="http://schemas.openxmlformats.org/officeDocument/2006/relationships/hyperlink" Target="http://www.dlib.indiana.edu/~jenlrile/presentations/lyrasis/metadata/records/mods.xml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lib.indiana.edu/~jenlrile/presentations/lyrasis/metadata/records/alf9368bb.xml" TargetMode="External"/><Relationship Id="rId5" Type="http://schemas.openxmlformats.org/officeDocument/2006/relationships/hyperlink" Target="http://www.dlib.indiana.edu/~jenlrile/presentations/lyrasis/metadata/records/marc.txt" TargetMode="External"/><Relationship Id="rId4" Type="http://schemas.openxmlformats.org/officeDocument/2006/relationships/hyperlink" Target="http://www.dlib.indiana.edu/~jenlrile/presentations/lyrasis/metadata/records/qdc.xml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gateway.org/about/documentation2/schemas/index_html/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tsc.ieee.org/wg12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tei-c.org/index.php/Best_Practices_for_TEI_in_Libraries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o.org/standards/resources/Z39_87_trial_use.pdf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lib.nyu.edu/METS/textmd.xsd" TargetMode="External"/><Relationship Id="rId4" Type="http://schemas.openxmlformats.org/officeDocument/2006/relationships/hyperlink" Target="http://www.loc.gov/standards/mix/" TargetMode="Externa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clc.org/research/pmwg/" TargetMode="Externa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cosimo.stanford.edu/sdr/metsrights.xsd" TargetMode="Externa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drl.net/" TargetMode="External"/><Relationship Id="rId4" Type="http://schemas.openxmlformats.org/officeDocument/2006/relationships/hyperlink" Target="http://www.xrml.org/" TargetMode="Externa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mets/" TargetMode="Externa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o.org/publications/rp/framework3.pdf" TargetMode="Externa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archives.org" TargetMode="Externa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mailto:jenlrile@indiana.edu" TargetMode="External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lib.indiana.edu/~jenlrile/presentations/slis/10spring/s631.pptx" TargetMode="External"/><Relationship Id="rId4" Type="http://schemas.openxmlformats.org/officeDocument/2006/relationships/hyperlink" Target="http://metadatalibrarians.monarchos.com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ntentdm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space.org/" TargetMode="External"/><Relationship Id="rId5" Type="http://schemas.openxmlformats.org/officeDocument/2006/relationships/hyperlink" Target="http://www.greenstone.org/" TargetMode="External"/><Relationship Id="rId4" Type="http://schemas.openxmlformats.org/officeDocument/2006/relationships/hyperlink" Target="http://www.exlibrisgroup.com/digitool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Metadata for Cultural Heritage Organizations</a:t>
            </a:r>
          </a:p>
        </p:txBody>
      </p:sp>
      <p:sp>
        <p:nvSpPr>
          <p:cNvPr id="4099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Jenn Riley</a:t>
            </a:r>
          </a:p>
          <a:p>
            <a:pPr eaLnBrk="1" hangingPunct="1"/>
            <a:r>
              <a:rPr lang="en-US" dirty="0" smtClean="0"/>
              <a:t>Metadata Librarian</a:t>
            </a:r>
          </a:p>
          <a:p>
            <a:pPr eaLnBrk="1" hangingPunct="1"/>
            <a:r>
              <a:rPr lang="en-US" dirty="0" smtClean="0"/>
              <a:t>Indiana University Digital Library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Creating other types of metadata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Technical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Generated by and stored in content management system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Stored in separate Excel spreadsheet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Structural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Created and stored in content management system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METS XML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GIS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Using specialized software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Content markup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In XML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Descriptive metadata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Purpose</a:t>
            </a:r>
          </a:p>
          <a:p>
            <a:pPr lvl="1" eaLnBrk="1" hangingPunct="1">
              <a:defRPr/>
            </a:pPr>
            <a:r>
              <a:rPr lang="en-US" dirty="0" smtClean="0"/>
              <a:t>Discovery</a:t>
            </a:r>
          </a:p>
          <a:p>
            <a:pPr lvl="1" eaLnBrk="1" hangingPunct="1">
              <a:defRPr/>
            </a:pPr>
            <a:r>
              <a:rPr lang="en-US" dirty="0" smtClean="0"/>
              <a:t>Description to support use and interpretation</a:t>
            </a:r>
          </a:p>
          <a:p>
            <a:pPr eaLnBrk="1" hangingPunct="1">
              <a:defRPr/>
            </a:pPr>
            <a:r>
              <a:rPr lang="en-US" dirty="0" smtClean="0"/>
              <a:t>Some common general schemas</a:t>
            </a:r>
          </a:p>
          <a:p>
            <a:pPr lvl="1" eaLnBrk="1" hangingPunct="1">
              <a:defRPr/>
            </a:pPr>
            <a:r>
              <a:rPr lang="en-US" dirty="0" smtClean="0"/>
              <a:t>Dublin Core (simple and qualified)</a:t>
            </a:r>
          </a:p>
          <a:p>
            <a:pPr lvl="1" eaLnBrk="1" hangingPunct="1">
              <a:defRPr/>
            </a:pPr>
            <a:r>
              <a:rPr lang="en-US" dirty="0" smtClean="0"/>
              <a:t>MARC</a:t>
            </a:r>
          </a:p>
          <a:p>
            <a:pPr lvl="1" eaLnBrk="1" hangingPunct="1">
              <a:defRPr/>
            </a:pPr>
            <a:r>
              <a:rPr lang="en-US" dirty="0" smtClean="0"/>
              <a:t>MARCXML</a:t>
            </a:r>
          </a:p>
          <a:p>
            <a:pPr lvl="1" eaLnBrk="1" hangingPunct="1">
              <a:defRPr/>
            </a:pPr>
            <a:r>
              <a:rPr lang="en-US" dirty="0" smtClean="0"/>
              <a:t>MODS</a:t>
            </a:r>
          </a:p>
          <a:p>
            <a:pPr eaLnBrk="1" hangingPunct="1">
              <a:defRPr/>
            </a:pPr>
            <a:r>
              <a:rPr lang="en-US" dirty="0" smtClean="0"/>
              <a:t>LOTS of domain-specific schemas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11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Levels of control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Data structure standards (e.g., MARC, MODS)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Data content standards (e.g., AACR2r, RDA)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Encoding schemes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Vocabulary (a.k.a. controlled vocabularies)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Syntax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High-level models (e.g., FRBR, DCAM)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We’ll focus on structure standards today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12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Dublin Core (DC)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15-element metadata structure standard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National and international standard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2001: Released as </a:t>
            </a:r>
            <a:r>
              <a:rPr lang="en-US" dirty="0" smtClean="0">
                <a:hlinkClick r:id="rId3"/>
              </a:rPr>
              <a:t>ANSI/NISO Z39.85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2003: Released as </a:t>
            </a:r>
            <a:r>
              <a:rPr lang="en-US" dirty="0" smtClean="0">
                <a:hlinkClick r:id="rId4"/>
              </a:rPr>
              <a:t>ISO 15836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Maintained by the Dublin Core Metadata Initiative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“Core” across all knowledge domains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No element required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All elements repeatable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Simple DC required for sharing metadata via the </a:t>
            </a:r>
            <a:r>
              <a:rPr lang="en-US" dirty="0" smtClean="0">
                <a:hlinkClick r:id="rId5"/>
              </a:rPr>
              <a:t>Open Archives Initiative Protocol for Metadata Harvesting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13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Content/value standards for DC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905000"/>
            <a:ext cx="7772400" cy="1905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200" dirty="0" smtClean="0"/>
              <a:t>None required</a:t>
            </a:r>
          </a:p>
          <a:p>
            <a:pPr eaLnBrk="1" hangingPunct="1"/>
            <a:r>
              <a:rPr lang="en-US" sz="3200" dirty="0" smtClean="0"/>
              <a:t>No reason you can’t use AACR2!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Some elements recommend a content or value standard as a best practice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14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1524000" y="3733800"/>
            <a:ext cx="2514600" cy="2362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58368" marR="0" lvl="1" indent="-246888" algn="l" defTabSz="914400" rtl="0" eaLnBrk="1" fontAlgn="auto" latinLnBrk="0" hangingPunct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Coverage</a:t>
            </a:r>
          </a:p>
          <a:p>
            <a:pPr marL="658368" marR="0" lvl="1" indent="-246888" algn="l" defTabSz="914400" rtl="0" eaLnBrk="1" fontAlgn="auto" latinLnBrk="0" hangingPunct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lang="en-US" sz="2600" dirty="0" smtClean="0">
                <a:solidFill>
                  <a:schemeClr val="accent2"/>
                </a:solidFill>
                <a:latin typeface="+mn-lt"/>
              </a:rPr>
              <a:t>Date</a:t>
            </a:r>
          </a:p>
          <a:p>
            <a:pPr marL="658368" marR="0" lvl="1" indent="-246888" algn="l" defTabSz="914400" rtl="0" eaLnBrk="1" fontAlgn="auto" latinLnBrk="0" hangingPunct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Format</a:t>
            </a:r>
          </a:p>
          <a:p>
            <a:pPr marL="658368" marR="0" lvl="1" indent="-246888" algn="l" defTabSz="914400" rtl="0" eaLnBrk="1" fontAlgn="auto" latinLnBrk="0" hangingPunct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lang="en-US" sz="2600" dirty="0" smtClean="0">
                <a:solidFill>
                  <a:schemeClr val="accent2"/>
                </a:solidFill>
                <a:latin typeface="+mn-lt"/>
              </a:rPr>
              <a:t>Language</a:t>
            </a:r>
            <a:endParaRPr lang="en-US" sz="2600" dirty="0">
              <a:solidFill>
                <a:schemeClr val="accent2"/>
              </a:solidFill>
              <a:latin typeface="+mn-lt"/>
            </a:endParaRPr>
          </a:p>
          <a:p>
            <a:pPr marL="658368" marR="0" lvl="1" indent="-246888" algn="l" defTabSz="914400" rtl="0" eaLnBrk="1" fontAlgn="auto" latinLnBrk="0" hangingPunct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Identifier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3886200" y="3733800"/>
            <a:ext cx="2514600" cy="2362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58368" marR="0" lvl="1" indent="-246888" algn="l" defTabSz="914400" rtl="0" eaLnBrk="1" fontAlgn="auto" latinLnBrk="0" hangingPunct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Relation</a:t>
            </a:r>
          </a:p>
          <a:p>
            <a:pPr marL="658368" marR="0" lvl="1" indent="-246888" algn="l" defTabSz="914400" rtl="0" eaLnBrk="1" fontAlgn="auto" latinLnBrk="0" hangingPunct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lang="en-US" sz="2600" dirty="0" smtClean="0">
                <a:solidFill>
                  <a:schemeClr val="accent2"/>
                </a:solidFill>
                <a:latin typeface="+mn-lt"/>
              </a:rPr>
              <a:t>Source</a:t>
            </a:r>
          </a:p>
          <a:p>
            <a:pPr marL="658368" marR="0" lvl="1" indent="-246888" algn="l" defTabSz="914400" rtl="0" eaLnBrk="1" fontAlgn="auto" latinLnBrk="0" hangingPunct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Subject</a:t>
            </a:r>
          </a:p>
          <a:p>
            <a:pPr marL="658368" marR="0" lvl="1" indent="-246888" algn="l" defTabSz="914400" rtl="0" eaLnBrk="1" fontAlgn="auto" latinLnBrk="0" hangingPunct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lang="en-US" sz="2600" dirty="0" smtClean="0">
                <a:solidFill>
                  <a:schemeClr val="accent2"/>
                </a:solidFill>
                <a:latin typeface="+mn-lt"/>
              </a:rPr>
              <a:t>Type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limitations of DC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Can’t indicate a main title vs. other subordinate titles</a:t>
            </a:r>
          </a:p>
          <a:p>
            <a:pPr eaLnBrk="1" hangingPunct="1"/>
            <a:r>
              <a:rPr lang="en-US" smtClean="0"/>
              <a:t>No method for specifying creator roles</a:t>
            </a:r>
          </a:p>
          <a:p>
            <a:pPr eaLnBrk="1" hangingPunct="1"/>
            <a:r>
              <a:rPr lang="en-US" smtClean="0"/>
              <a:t>W3CDTF format can’t indicate date ranges or uncertainty</a:t>
            </a:r>
          </a:p>
          <a:p>
            <a:pPr eaLnBrk="1" hangingPunct="1"/>
            <a:r>
              <a:rPr lang="en-US" smtClean="0"/>
              <a:t>Can’t by itself provide robust record relationships</a:t>
            </a:r>
          </a:p>
          <a:p>
            <a:pPr eaLnBrk="1" hangingPunct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15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Good times to use DC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Cross-collection searching</a:t>
            </a:r>
          </a:p>
          <a:p>
            <a:pPr eaLnBrk="1" hangingPunct="1"/>
            <a:r>
              <a:rPr lang="en-US" smtClean="0"/>
              <a:t>Cross-domain discovery</a:t>
            </a:r>
          </a:p>
          <a:p>
            <a:pPr eaLnBrk="1" hangingPunct="1"/>
            <a:r>
              <a:rPr lang="en-US" smtClean="0"/>
              <a:t>Metadata sharing</a:t>
            </a:r>
          </a:p>
          <a:p>
            <a:pPr eaLnBrk="1" hangingPunct="1"/>
            <a:r>
              <a:rPr lang="en-US" smtClean="0"/>
              <a:t>Describing some types of simple resources</a:t>
            </a:r>
          </a:p>
          <a:p>
            <a:pPr eaLnBrk="1" hangingPunct="1"/>
            <a:r>
              <a:rPr lang="en-US" smtClean="0"/>
              <a:t>Metadata creation by novices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16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3698" name="Group 2"/>
          <p:cNvGraphicFramePr>
            <a:graphicFrameLocks noGrp="1"/>
          </p:cNvGraphicFramePr>
          <p:nvPr>
            <p:ph idx="1"/>
          </p:nvPr>
        </p:nvGraphicFramePr>
        <p:xfrm>
          <a:off x="304800" y="914401"/>
          <a:ext cx="8623300" cy="5867400"/>
        </p:xfrm>
        <a:graphic>
          <a:graphicData uri="http://schemas.openxmlformats.org/drawingml/2006/table">
            <a:tbl>
              <a:tblPr/>
              <a:tblGrid>
                <a:gridCol w="1422657"/>
                <a:gridCol w="1497534"/>
                <a:gridCol w="1497534"/>
                <a:gridCol w="1347781"/>
                <a:gridCol w="1428897"/>
                <a:gridCol w="1428897"/>
              </a:tblGrid>
              <a:tr h="938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record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QDC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/>
                        </a:rPr>
                        <a:t>record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/>
                        </a:rPr>
                        <a:t>record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MARCXML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6"/>
                        </a:rPr>
                        <a:t>record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7"/>
                        </a:rPr>
                        <a:t>record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4485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Record format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XML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(X)HTML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591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 labels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2799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Reliance on AACR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9684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Common method of  creation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 novices, by specialists, and by derivation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17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Qualified Dublin Core (QDC)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Adds some increased specificity to Unqualified Dublin Core</a:t>
            </a:r>
          </a:p>
          <a:p>
            <a:pPr lvl="1" eaLnBrk="1" hangingPunct="1">
              <a:defRPr/>
            </a:pPr>
            <a:r>
              <a:rPr lang="en-US" dirty="0" smtClean="0"/>
              <a:t>Additional elements</a:t>
            </a:r>
          </a:p>
          <a:p>
            <a:pPr lvl="1" eaLnBrk="1" hangingPunct="1">
              <a:defRPr/>
            </a:pPr>
            <a:r>
              <a:rPr lang="en-US" dirty="0" smtClean="0"/>
              <a:t>Element refinements</a:t>
            </a:r>
          </a:p>
          <a:p>
            <a:pPr lvl="1" eaLnBrk="1" hangingPunct="1">
              <a:defRPr/>
            </a:pPr>
            <a:r>
              <a:rPr lang="en-US" dirty="0" smtClean="0"/>
              <a:t>Encoding schemes (vocabulary and syntax)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Defined by </a:t>
            </a:r>
            <a:r>
              <a:rPr lang="en-US" dirty="0" smtClean="0">
                <a:hlinkClick r:id="rId3"/>
              </a:rPr>
              <a:t>DMCI Terms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Most implementations expand beyond official qualifiers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Same encodings as DC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Same content/value standards as DC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18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Limitations of QDC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Widely misunderstood</a:t>
            </a:r>
          </a:p>
          <a:p>
            <a:pPr eaLnBrk="1" hangingPunct="1"/>
            <a:r>
              <a:rPr lang="en-US" smtClean="0"/>
              <a:t>No method for specifying creator roles</a:t>
            </a:r>
          </a:p>
          <a:p>
            <a:pPr eaLnBrk="1" hangingPunct="1"/>
            <a:r>
              <a:rPr lang="en-US" smtClean="0"/>
              <a:t>W3CDTF format can’t indicate date ranges or uncertainty</a:t>
            </a:r>
          </a:p>
          <a:p>
            <a:pPr eaLnBrk="1" hangingPunct="1"/>
            <a:r>
              <a:rPr lang="en-US" smtClean="0"/>
              <a:t>XML encoding has never been very stable; few implementations conform to newest DCMI proposed recommendation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19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Many definitions of metadata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“Data about data”</a:t>
            </a:r>
          </a:p>
          <a:p>
            <a:pPr eaLnBrk="1" hangingPunct="1">
              <a:defRPr/>
            </a:pPr>
            <a:r>
              <a:rPr lang="en-US" dirty="0" smtClean="0"/>
              <a:t>“Structured information about an information resource of any media type or format.” (</a:t>
            </a:r>
            <a:r>
              <a:rPr lang="en-US" dirty="0" err="1" smtClean="0"/>
              <a:t>Caplan</a:t>
            </a:r>
            <a:r>
              <a:rPr lang="en-US" dirty="0" smtClean="0"/>
              <a:t>)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80" charset="-128"/>
              </a:rPr>
              <a:t>“Structured information that describes, explains, locates, or otherwise makes it easier to retrieve, use, or manage an information resource.” (NISO)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80" charset="-128"/>
              </a:rPr>
              <a:t>“Metadata is constructed, constructive, and actionable.” (Coyle)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2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Best times to use QDC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specificity needed than simple DC, but not a fundamentally different approach to description</a:t>
            </a:r>
          </a:p>
          <a:p>
            <a:pPr eaLnBrk="1" hangingPunct="1"/>
            <a:r>
              <a:rPr lang="en-US" smtClean="0"/>
              <a:t>Want to share DC with others, but need a few extensions for your local environment</a:t>
            </a:r>
          </a:p>
          <a:p>
            <a:pPr eaLnBrk="1" hangingPunct="1"/>
            <a:r>
              <a:rPr lang="en-US" smtClean="0"/>
              <a:t>Describing some types of simple resources</a:t>
            </a:r>
          </a:p>
          <a:p>
            <a:pPr eaLnBrk="1" hangingPunct="1"/>
            <a:r>
              <a:rPr lang="en-US" smtClean="0"/>
              <a:t>Metadata creation by novices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20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3698" name="Group 2"/>
          <p:cNvGraphicFramePr>
            <a:graphicFrameLocks noGrp="1"/>
          </p:cNvGraphicFramePr>
          <p:nvPr>
            <p:ph idx="1"/>
          </p:nvPr>
        </p:nvGraphicFramePr>
        <p:xfrm>
          <a:off x="609600" y="685801"/>
          <a:ext cx="8318500" cy="6096000"/>
        </p:xfrm>
        <a:graphic>
          <a:graphicData uri="http://schemas.openxmlformats.org/drawingml/2006/table">
            <a:tbl>
              <a:tblPr/>
              <a:tblGrid>
                <a:gridCol w="1372372"/>
                <a:gridCol w="1444602"/>
                <a:gridCol w="1444602"/>
                <a:gridCol w="1300142"/>
                <a:gridCol w="1378391"/>
                <a:gridCol w="1378391"/>
              </a:tblGrid>
              <a:tr h="9751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record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QDC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/>
                        </a:rPr>
                        <a:t>record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/>
                        </a:rPr>
                        <a:t>record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MARCXML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6"/>
                        </a:rPr>
                        <a:t>record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7"/>
                        </a:rPr>
                        <a:t>record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9335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Record format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XML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(X)HTML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XML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(X)HTML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0431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 labels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7583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Reliance on AACR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4736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Common method of  creation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 novices, by specialists, and by derivation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 novices, by specialists, and by derivation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21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MAchine Readable Cataloging (MARC)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Format for records in library catalogs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Used for library metadata since 1960s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Adopted as national standard in 1971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Adopted as international standard in 1973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Actually a family of MARC standards throughout the world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U.S. &amp; Canada use MARC21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Field names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Numeric fields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Alphanumeric subfields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22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Content/value standards for MARC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None required by the format itself</a:t>
            </a:r>
          </a:p>
          <a:p>
            <a:pPr eaLnBrk="1" hangingPunct="1"/>
            <a:r>
              <a:rPr lang="en-US" smtClean="0"/>
              <a:t>But US record creation practice relies heavily on:</a:t>
            </a:r>
          </a:p>
          <a:p>
            <a:pPr lvl="1" eaLnBrk="1" hangingPunct="1"/>
            <a:r>
              <a:rPr lang="en-US" sz="3000" smtClean="0"/>
              <a:t>AACR2r</a:t>
            </a:r>
          </a:p>
          <a:p>
            <a:pPr lvl="1" eaLnBrk="1" hangingPunct="1"/>
            <a:r>
              <a:rPr lang="en-US" sz="3000" smtClean="0"/>
              <a:t>ISBD</a:t>
            </a:r>
          </a:p>
          <a:p>
            <a:pPr lvl="1" eaLnBrk="1" hangingPunct="1"/>
            <a:r>
              <a:rPr lang="en-US" sz="3000" smtClean="0"/>
              <a:t>LCNAF</a:t>
            </a:r>
          </a:p>
          <a:p>
            <a:pPr lvl="1" eaLnBrk="1" hangingPunct="1"/>
            <a:r>
              <a:rPr lang="en-US" sz="3000" smtClean="0"/>
              <a:t>LCSH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23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Limitations of MARC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of all its potential is time-consuming</a:t>
            </a:r>
          </a:p>
          <a:p>
            <a:pPr eaLnBrk="1" hangingPunct="1"/>
            <a:r>
              <a:rPr lang="en-US" smtClean="0"/>
              <a:t>OPACs don’t make full use of all possible data</a:t>
            </a:r>
          </a:p>
          <a:p>
            <a:pPr eaLnBrk="1" hangingPunct="1"/>
            <a:r>
              <a:rPr lang="en-US" smtClean="0"/>
              <a:t>OPACs virtually the only systems to use MARC data</a:t>
            </a:r>
          </a:p>
          <a:p>
            <a:pPr eaLnBrk="1" hangingPunct="1"/>
            <a:r>
              <a:rPr lang="en-US" smtClean="0"/>
              <a:t>Requires highly-trained staff to create</a:t>
            </a:r>
          </a:p>
          <a:p>
            <a:pPr eaLnBrk="1" hangingPunct="1"/>
            <a:r>
              <a:rPr lang="en-US" smtClean="0"/>
              <a:t>Local practice differs greatly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24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Good times to use MARC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Integration with other records in OPAC</a:t>
            </a:r>
          </a:p>
          <a:p>
            <a:pPr eaLnBrk="1" hangingPunct="1"/>
            <a:r>
              <a:rPr lang="en-US" smtClean="0"/>
              <a:t>Resources are like those traditionally found in library catalogs</a:t>
            </a:r>
          </a:p>
          <a:p>
            <a:pPr eaLnBrk="1" hangingPunct="1"/>
            <a:r>
              <a:rPr lang="en-US" smtClean="0"/>
              <a:t>Maximum compatibility with other libraries is needed</a:t>
            </a:r>
          </a:p>
          <a:p>
            <a:pPr eaLnBrk="1" hangingPunct="1"/>
            <a:r>
              <a:rPr lang="en-US" smtClean="0"/>
              <a:t>Have expert catalogers for metadata creation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25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3698" name="Group 2"/>
          <p:cNvGraphicFramePr>
            <a:graphicFrameLocks noGrp="1"/>
          </p:cNvGraphicFramePr>
          <p:nvPr>
            <p:ph idx="1"/>
          </p:nvPr>
        </p:nvGraphicFramePr>
        <p:xfrm>
          <a:off x="457200" y="838199"/>
          <a:ext cx="8470900" cy="5943600"/>
        </p:xfrm>
        <a:graphic>
          <a:graphicData uri="http://schemas.openxmlformats.org/drawingml/2006/table">
            <a:tbl>
              <a:tblPr/>
              <a:tblGrid>
                <a:gridCol w="1397515"/>
                <a:gridCol w="1471068"/>
                <a:gridCol w="1471068"/>
                <a:gridCol w="1323961"/>
                <a:gridCol w="1403644"/>
                <a:gridCol w="1403644"/>
              </a:tblGrid>
              <a:tr h="950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record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QDC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/>
                        </a:rPr>
                        <a:t>record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/>
                        </a:rPr>
                        <a:t>record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MARCXML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6"/>
                        </a:rPr>
                        <a:t>record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7"/>
                        </a:rPr>
                        <a:t>record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6102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Record format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XML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(X)HTML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XML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(X)HTML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ISO 2709 [ANSI Z39.2]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7420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 labels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Numeric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4394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Reliance on AACR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Strong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1368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Common method of  creation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 novices, by specialists, and by derivation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 novices, by specialists, and by derivation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 specialists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26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MARC in XML (MARCXML)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Copies the exact structure of MARC21 in an XML syntax</a:t>
            </a:r>
          </a:p>
          <a:p>
            <a:pPr lvl="1" eaLnBrk="1" hangingPunct="1"/>
            <a:r>
              <a:rPr lang="en-US" dirty="0" smtClean="0"/>
              <a:t>Numeric fields</a:t>
            </a:r>
          </a:p>
          <a:p>
            <a:pPr lvl="1" eaLnBrk="1" hangingPunct="1"/>
            <a:r>
              <a:rPr lang="en-US" dirty="0" smtClean="0"/>
              <a:t>Alphanumeric subfields</a:t>
            </a:r>
          </a:p>
          <a:p>
            <a:pPr eaLnBrk="1" hangingPunct="1"/>
            <a:r>
              <a:rPr lang="en-US" dirty="0" smtClean="0"/>
              <a:t>Implicit assumption that content/value standards are the same as in MARC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27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Limitations of MARCXML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 appropriate for direct data entry</a:t>
            </a:r>
          </a:p>
          <a:p>
            <a:pPr eaLnBrk="1" hangingPunct="1"/>
            <a:r>
              <a:rPr lang="en-US" smtClean="0"/>
              <a:t>Extremely verbose syntax</a:t>
            </a:r>
          </a:p>
          <a:p>
            <a:pPr eaLnBrk="1" hangingPunct="1"/>
            <a:r>
              <a:rPr lang="en-US" smtClean="0"/>
              <a:t>Full content validation requires tools external to XML Schema conformance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28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Best times to use MARCXML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As a transition format between a MARC record and another XML-encoded metadata format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Materials lend themselves to library-type description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Need more robustness than DC offers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Want XML representation to store within larger digital object but need lossless conversion to MARC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29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Refining a definition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51075"/>
            <a:ext cx="7772400" cy="41497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Other characteristics</a:t>
            </a:r>
          </a:p>
          <a:p>
            <a:pPr lvl="1" eaLnBrk="1" hangingPunct="1">
              <a:defRPr/>
            </a:pPr>
            <a:r>
              <a:rPr lang="en-US" dirty="0" smtClean="0"/>
              <a:t>Structure</a:t>
            </a:r>
          </a:p>
          <a:p>
            <a:pPr lvl="1" eaLnBrk="1" hangingPunct="1">
              <a:defRPr/>
            </a:pPr>
            <a:r>
              <a:rPr lang="en-US" dirty="0" smtClean="0"/>
              <a:t>Control</a:t>
            </a:r>
          </a:p>
          <a:p>
            <a:pPr eaLnBrk="1" hangingPunct="1">
              <a:defRPr/>
            </a:pPr>
            <a:r>
              <a:rPr lang="en-US" dirty="0" smtClean="0"/>
              <a:t>Origin</a:t>
            </a:r>
          </a:p>
          <a:p>
            <a:pPr lvl="1" eaLnBrk="1" hangingPunct="1">
              <a:defRPr/>
            </a:pPr>
            <a:r>
              <a:rPr lang="en-US" dirty="0" smtClean="0"/>
              <a:t>Machine-generated</a:t>
            </a:r>
          </a:p>
          <a:p>
            <a:pPr lvl="1" eaLnBrk="1" hangingPunct="1">
              <a:defRPr/>
            </a:pPr>
            <a:r>
              <a:rPr lang="en-US" dirty="0" smtClean="0"/>
              <a:t>Human-generated</a:t>
            </a:r>
          </a:p>
          <a:p>
            <a:pPr eaLnBrk="1" hangingPunct="1">
              <a:defRPr/>
            </a:pPr>
            <a:r>
              <a:rPr lang="en-US" dirty="0" smtClean="0"/>
              <a:t>The difference between data, metadata, and meta-metadata is often one of perspective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3698" name="Group 2"/>
          <p:cNvGraphicFramePr>
            <a:graphicFrameLocks noGrp="1"/>
          </p:cNvGraphicFramePr>
          <p:nvPr>
            <p:ph idx="1"/>
          </p:nvPr>
        </p:nvGraphicFramePr>
        <p:xfrm>
          <a:off x="609600" y="959960"/>
          <a:ext cx="8318500" cy="5821841"/>
        </p:xfrm>
        <a:graphic>
          <a:graphicData uri="http://schemas.openxmlformats.org/drawingml/2006/table">
            <a:tbl>
              <a:tblPr/>
              <a:tblGrid>
                <a:gridCol w="1372372"/>
                <a:gridCol w="1444602"/>
                <a:gridCol w="1444602"/>
                <a:gridCol w="1300142"/>
                <a:gridCol w="1378391"/>
                <a:gridCol w="1378391"/>
              </a:tblGrid>
              <a:tr h="926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record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QDC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/>
                        </a:rPr>
                        <a:t>record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/>
                        </a:rPr>
                        <a:t>record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MARCXML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6"/>
                        </a:rPr>
                        <a:t>record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7"/>
                        </a:rPr>
                        <a:t>record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2868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Record format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XML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(X)HTML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XML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(X)HTML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ISO 2709 [ANSI Z39.2]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4409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 labels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Numeric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Numeric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1204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Reliance on AACR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Strong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Strong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Common method of  creation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 novices, by specialists, and by derivation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 novices, by specialists, and by derivation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 specialists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 derivation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30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Metadata Object Description Schema (MODS)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Developed and managed by the Library of Congress Network Development and MARC Standards Office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For encoding bibliographic information</a:t>
            </a:r>
          </a:p>
          <a:p>
            <a:pPr eaLnBrk="1" hangingPunct="1"/>
            <a:r>
              <a:rPr lang="en-US" smtClean="0"/>
              <a:t>Influenced by MARC, but not equivalent</a:t>
            </a:r>
          </a:p>
          <a:p>
            <a:pPr eaLnBrk="1" hangingPunct="1"/>
            <a:r>
              <a:rPr lang="en-US" smtClean="0"/>
              <a:t>Usable for any format of materials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First released for trial use June 2002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MODS 3.4 to be released soon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31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MODS differences from MARC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MODS is “MARC-like” but intended to be simpler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Textual tag names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Encoded in XML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Some specific changes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Some regrouping of 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Removes some 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Adds some elements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32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Content/value standards for MODS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Many elements indicate a given content/value standard should be used</a:t>
            </a:r>
          </a:p>
          <a:p>
            <a:pPr lvl="1" eaLnBrk="1" hangingPunct="1"/>
            <a:r>
              <a:rPr lang="en-US" smtClean="0"/>
              <a:t>Generally follows MARC/AACR2/ISBD conventions</a:t>
            </a:r>
          </a:p>
          <a:p>
            <a:pPr lvl="1" eaLnBrk="1" hangingPunct="1"/>
            <a:r>
              <a:rPr lang="en-US" smtClean="0"/>
              <a:t>But not all enforced by the MODS XML schema</a:t>
            </a:r>
          </a:p>
          <a:p>
            <a:pPr eaLnBrk="1" hangingPunct="1"/>
            <a:r>
              <a:rPr lang="en-US" smtClean="0"/>
              <a:t>Authority attribute available on many elements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33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Limitations of MODS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lossless round-trip conversion from and to MARC</a:t>
            </a:r>
          </a:p>
          <a:p>
            <a:pPr eaLnBrk="1" hangingPunct="1"/>
            <a:r>
              <a:rPr lang="en-US" smtClean="0"/>
              <a:t>Still largely implemented by library community only</a:t>
            </a:r>
          </a:p>
          <a:p>
            <a:pPr eaLnBrk="1" hangingPunct="1"/>
            <a:r>
              <a:rPr lang="en-US" smtClean="0"/>
              <a:t>Some semantics of MARC lost</a:t>
            </a:r>
          </a:p>
          <a:p>
            <a:pPr eaLnBrk="1" hangingPunct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34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Good times to use MODS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Materials lend themselves to library-type description</a:t>
            </a:r>
          </a:p>
          <a:p>
            <a:pPr eaLnBrk="1" hangingPunct="1"/>
            <a:r>
              <a:rPr lang="en-US" smtClean="0"/>
              <a:t>Want to reach both library and non-library audiences</a:t>
            </a:r>
          </a:p>
          <a:p>
            <a:pPr eaLnBrk="1" hangingPunct="1"/>
            <a:r>
              <a:rPr lang="en-US" smtClean="0"/>
              <a:t>Need more robustness than DC offers</a:t>
            </a:r>
          </a:p>
          <a:p>
            <a:pPr eaLnBrk="1" hangingPunct="1"/>
            <a:r>
              <a:rPr lang="en-US" smtClean="0"/>
              <a:t>Want XML representation to store within larger digital object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35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3698" name="Group 2"/>
          <p:cNvGraphicFramePr>
            <a:graphicFrameLocks noGrp="1"/>
          </p:cNvGraphicFramePr>
          <p:nvPr>
            <p:ph idx="1"/>
          </p:nvPr>
        </p:nvGraphicFramePr>
        <p:xfrm>
          <a:off x="457200" y="914401"/>
          <a:ext cx="8470900" cy="5867400"/>
        </p:xfrm>
        <a:graphic>
          <a:graphicData uri="http://schemas.openxmlformats.org/drawingml/2006/table">
            <a:tbl>
              <a:tblPr/>
              <a:tblGrid>
                <a:gridCol w="1397515"/>
                <a:gridCol w="1471068"/>
                <a:gridCol w="1471068"/>
                <a:gridCol w="1323961"/>
                <a:gridCol w="1403644"/>
                <a:gridCol w="1403644"/>
              </a:tblGrid>
              <a:tr h="938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record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QDC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/>
                        </a:rPr>
                        <a:t>record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/>
                        </a:rPr>
                        <a:t>record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MARCXML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6"/>
                        </a:rPr>
                        <a:t>record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7"/>
                        </a:rPr>
                        <a:t>record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4485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Record format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XML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(X)HTML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XML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(X)HTML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ISO 2709 [ANSI Z39.2]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591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 labels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Numeric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Numeric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2799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Reliance on AACR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Strong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Strong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Implied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9684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Common method of  creation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 novices, by specialists, and by derivation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 novices, by specialists, and by derivation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 specialists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 derivation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 specialists and by derivation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36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Visual Resources Association (VRA) Core</a:t>
            </a:r>
            <a:endParaRPr lang="en-US" sz="340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Grew out of the work by a professional association</a:t>
            </a:r>
          </a:p>
          <a:p>
            <a:pPr eaLnBrk="1" hangingPunct="1"/>
            <a:r>
              <a:rPr lang="en-US" smtClean="0"/>
              <a:t>Separates Work from Image</a:t>
            </a:r>
          </a:p>
          <a:p>
            <a:pPr eaLnBrk="1" hangingPunct="1"/>
            <a:r>
              <a:rPr lang="en-US" smtClean="0"/>
              <a:t>Library focus</a:t>
            </a:r>
          </a:p>
          <a:p>
            <a:pPr eaLnBrk="1" hangingPunct="1"/>
            <a:r>
              <a:rPr lang="en-US" smtClean="0"/>
              <a:t>Inspiration from Dublin Core</a:t>
            </a:r>
          </a:p>
          <a:p>
            <a:pPr eaLnBrk="1" hangingPunct="1"/>
            <a:r>
              <a:rPr lang="en-US" smtClean="0"/>
              <a:t>Version 4.0 exists in “restricted” and “unrestricted” versions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37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Categories for the Description of Works of Art (CDWA) Lite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Reduced version of the Categories for the Description of Works of Art (512 categories)</a:t>
            </a:r>
          </a:p>
          <a:p>
            <a:pPr eaLnBrk="1" hangingPunct="1"/>
            <a:r>
              <a:rPr lang="en-US" smtClean="0"/>
              <a:t>From J. Paul Getty Trust</a:t>
            </a:r>
          </a:p>
          <a:p>
            <a:pPr eaLnBrk="1" hangingPunct="1"/>
            <a:r>
              <a:rPr lang="en-US" smtClean="0"/>
              <a:t>Museum focus</a:t>
            </a:r>
          </a:p>
          <a:p>
            <a:pPr eaLnBrk="1" hangingPunct="1"/>
            <a:r>
              <a:rPr lang="en-US" smtClean="0"/>
              <a:t>Conceived for record sharing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38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Structure standards for learning materials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hlinkClick r:id="rId3"/>
              </a:rPr>
              <a:t>Gateway to Educational Materials (GEM)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From the U.S. Department of Education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Based on Qualified Dublin Core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Adds elements for instructional level, instructional method,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“GEM's goal is to improve the organization and accessibility of the substantial collections of materials that are already available on various federal, state, university, non-profit, and commercial Internet sites.”*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hlinkClick r:id="rId4"/>
              </a:rPr>
              <a:t>IEEE Learning Object Metadata (LOM)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Elements for technical and descriptive metadata about learning resources</a:t>
            </a:r>
            <a:endParaRPr lang="en-US" sz="1800" smtClean="0"/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smtClean="0"/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/>
              <a:t>* From &lt;http://www.thegateway.org/about/documentation/schemas&gt;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39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uses of metadata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By information specialists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Describing non-traditional materials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Cataloging Web sites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Navigating within digital objects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Managing digital objects over the long term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By everyone!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Preparing Web sites for search engines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Depositing research into an institutional repository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Managing citation lists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iTunes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Tagging: </a:t>
            </a:r>
            <a:r>
              <a:rPr lang="en-US" dirty="0" err="1" smtClean="0"/>
              <a:t>flickr</a:t>
            </a:r>
            <a:r>
              <a:rPr lang="en-US" dirty="0" smtClean="0"/>
              <a:t>, del.icio.us, etc.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LibraryThing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Encoded Archival Description (EAD)</a:t>
            </a:r>
          </a:p>
        </p:txBody>
      </p:sp>
      <p:sp>
        <p:nvSpPr>
          <p:cNvPr id="4710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Maintained by the Society for American Archivists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Markup language for archival finding aids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Designed to accommodate multi-level description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Requires specialized search engine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Delivery requires specialized software or offline conversion to HTML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40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Text Encoding Initiative (TEI)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3"/>
              </a:rPr>
              <a:t>Best Practices for TEI in Libraries</a:t>
            </a:r>
            <a:endParaRPr lang="en-US" smtClean="0"/>
          </a:p>
          <a:p>
            <a:pPr eaLnBrk="1" hangingPunct="1"/>
            <a:r>
              <a:rPr lang="en-US" smtClean="0"/>
              <a:t>For encoding full texts of documents</a:t>
            </a:r>
          </a:p>
          <a:p>
            <a:pPr lvl="1" eaLnBrk="1" hangingPunct="1"/>
            <a:r>
              <a:rPr lang="en-US" smtClean="0"/>
              <a:t>Literary texts</a:t>
            </a:r>
          </a:p>
          <a:p>
            <a:pPr lvl="1" eaLnBrk="1" hangingPunct="1"/>
            <a:r>
              <a:rPr lang="en-US" smtClean="0"/>
              <a:t>Letters</a:t>
            </a:r>
          </a:p>
          <a:p>
            <a:pPr lvl="1" eaLnBrk="1" hangingPunct="1"/>
            <a:r>
              <a:rPr lang="en-US" smtClean="0"/>
              <a:t>…etc.</a:t>
            </a:r>
          </a:p>
          <a:p>
            <a:pPr eaLnBrk="1" hangingPunct="1"/>
            <a:r>
              <a:rPr lang="en-US" smtClean="0"/>
              <a:t>Requires specialized search engine</a:t>
            </a:r>
          </a:p>
          <a:p>
            <a:pPr eaLnBrk="1" hangingPunct="1"/>
            <a:r>
              <a:rPr lang="en-US" smtClean="0"/>
              <a:t>Delivery requires specialized software or offline conversion to HTML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41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 I pick standards? (1)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Institution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Nature of holding institution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Resources available for metadata creation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What others in the community are doing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Capabilities of your delivery software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standard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Purpose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Context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History</a:t>
            </a:r>
            <a:endParaRPr lang="en-US" sz="20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42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 I pick standards? (2)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sz="2800" dirty="0" smtClean="0"/>
              <a:t>Materials</a:t>
            </a:r>
          </a:p>
          <a:p>
            <a:pPr lvl="1" eaLnBrk="1" hangingPunct="1">
              <a:defRPr/>
            </a:pPr>
            <a:r>
              <a:rPr lang="en-US" sz="2400" dirty="0" smtClean="0"/>
              <a:t>Genre</a:t>
            </a:r>
          </a:p>
          <a:p>
            <a:pPr lvl="1" eaLnBrk="1" hangingPunct="1">
              <a:defRPr/>
            </a:pPr>
            <a:r>
              <a:rPr lang="en-US" sz="2400" dirty="0" smtClean="0"/>
              <a:t>Format</a:t>
            </a:r>
          </a:p>
          <a:p>
            <a:pPr lvl="1" eaLnBrk="1" hangingPunct="1">
              <a:defRPr/>
            </a:pPr>
            <a:r>
              <a:rPr lang="en-US" sz="2400" dirty="0" smtClean="0"/>
              <a:t>Likely audiences</a:t>
            </a:r>
          </a:p>
          <a:p>
            <a:pPr lvl="1" eaLnBrk="1" hangingPunct="1">
              <a:defRPr/>
            </a:pPr>
            <a:r>
              <a:rPr lang="en-US" sz="2400" dirty="0" smtClean="0"/>
              <a:t>What metadata already exists for these materials</a:t>
            </a:r>
          </a:p>
          <a:p>
            <a:pPr eaLnBrk="1" hangingPunct="1">
              <a:defRPr/>
            </a:pPr>
            <a:r>
              <a:rPr lang="en-US" sz="2800" dirty="0" smtClean="0"/>
              <a:t>Project goals</a:t>
            </a:r>
          </a:p>
          <a:p>
            <a:pPr lvl="1" eaLnBrk="1" hangingPunct="1">
              <a:defRPr/>
            </a:pPr>
            <a:r>
              <a:rPr lang="en-US" sz="2400" dirty="0" smtClean="0"/>
              <a:t>Robustness needed for the given materials and users</a:t>
            </a:r>
          </a:p>
          <a:p>
            <a:pPr lvl="1" eaLnBrk="1" hangingPunct="1">
              <a:defRPr/>
            </a:pPr>
            <a:r>
              <a:rPr lang="en-US" sz="2400" dirty="0" smtClean="0"/>
              <a:t>Describing multiple versions</a:t>
            </a:r>
          </a:p>
          <a:p>
            <a:pPr lvl="1" eaLnBrk="1" hangingPunct="1">
              <a:defRPr/>
            </a:pPr>
            <a:r>
              <a:rPr lang="en-US" sz="2400" dirty="0" smtClean="0"/>
              <a:t>Mechanisms for providing relationships between records</a:t>
            </a:r>
          </a:p>
          <a:p>
            <a:pPr lvl="1" eaLnBrk="1" hangingPunct="1">
              <a:defRPr/>
            </a:pPr>
            <a:r>
              <a:rPr lang="en-US" sz="2400" dirty="0" smtClean="0"/>
              <a:t>Plan for interoperability, including repeatability of elements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43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Assessing materials for ease of metadata creation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Number of items?</a:t>
            </a:r>
          </a:p>
          <a:p>
            <a:pPr eaLnBrk="1" hangingPunct="1"/>
            <a:r>
              <a:rPr lang="en-US" smtClean="0"/>
              <a:t>Homogeneity of items?</a:t>
            </a:r>
          </a:p>
          <a:p>
            <a:pPr eaLnBrk="1" hangingPunct="1"/>
            <a:r>
              <a:rPr lang="en-US" smtClean="0"/>
              <a:t>Foreign language?</a:t>
            </a:r>
          </a:p>
          <a:p>
            <a:pPr eaLnBrk="1" hangingPunct="1"/>
            <a:r>
              <a:rPr lang="en-US" smtClean="0"/>
              <a:t>Published or unpublished?</a:t>
            </a:r>
          </a:p>
          <a:p>
            <a:pPr eaLnBrk="1" hangingPunct="1"/>
            <a:r>
              <a:rPr lang="en-US" smtClean="0"/>
              <a:t>Specialist needed?</a:t>
            </a:r>
          </a:p>
          <a:p>
            <a:pPr eaLnBrk="1" hangingPunct="1"/>
            <a:r>
              <a:rPr lang="en-US" smtClean="0"/>
              <a:t>How much information is known?</a:t>
            </a:r>
          </a:p>
          <a:p>
            <a:pPr eaLnBrk="1" hangingPunct="1"/>
            <a:r>
              <a:rPr lang="en-US" smtClean="0"/>
              <a:t>Any existing metadata?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44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Assessing currently existing metadata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Machine-readable?</a:t>
            </a:r>
          </a:p>
          <a:p>
            <a:pPr eaLnBrk="1" hangingPunct="1"/>
            <a:r>
              <a:rPr lang="en-US" smtClean="0"/>
              <a:t>Divided into fields?</a:t>
            </a:r>
          </a:p>
          <a:p>
            <a:pPr eaLnBrk="1" hangingPunct="1"/>
            <a:r>
              <a:rPr lang="en-US" smtClean="0"/>
              <a:t>What format?</a:t>
            </a:r>
          </a:p>
          <a:p>
            <a:pPr eaLnBrk="1" hangingPunct="1"/>
            <a:r>
              <a:rPr lang="en-US" smtClean="0"/>
              <a:t>What content standards?</a:t>
            </a:r>
          </a:p>
          <a:p>
            <a:pPr eaLnBrk="1" hangingPunct="1"/>
            <a:r>
              <a:rPr lang="en-US" smtClean="0"/>
              <a:t>Complete?</a:t>
            </a:r>
          </a:p>
          <a:p>
            <a:pPr eaLnBrk="1" hangingPunct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45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Assessing software capabilities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Are there templates for standard metadata formats?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Can you add/remove fields to a template?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Can you create new templates?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Can you add additional clarifying information without creating a separate field?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Personal vs. corporate names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Subject vocabulary used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Is there an XML export? Does it produce valid records?</a:t>
            </a:r>
            <a:endParaRPr lang="en-US" sz="24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46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Beyond descriptive metadata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Technical metadata</a:t>
            </a:r>
          </a:p>
          <a:p>
            <a:pPr eaLnBrk="1" hangingPunct="1"/>
            <a:r>
              <a:rPr lang="en-US" smtClean="0"/>
              <a:t>Preservation metadata</a:t>
            </a:r>
          </a:p>
          <a:p>
            <a:pPr eaLnBrk="1" hangingPunct="1"/>
            <a:r>
              <a:rPr lang="en-US" smtClean="0"/>
              <a:t>Rights metadata</a:t>
            </a:r>
          </a:p>
          <a:p>
            <a:pPr eaLnBrk="1" hangingPunct="1"/>
            <a:r>
              <a:rPr lang="en-US" smtClean="0"/>
              <a:t>Structural</a:t>
            </a:r>
            <a:r>
              <a:rPr lang="en-US" sz="2000" smtClean="0"/>
              <a:t> </a:t>
            </a:r>
            <a:r>
              <a:rPr lang="en-US" smtClean="0"/>
              <a:t>metadata</a:t>
            </a:r>
            <a:endParaRPr lang="en-US" sz="20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47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Technical metadata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For recording technical aspects of digital objects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For long-term maintenance of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Migration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Emulation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Much can be generate automatically, but not all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Some examples: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hlinkClick r:id="rId3"/>
              </a:rPr>
              <a:t>NISO Z39.87: Data Dictionary – Technical Metadata for Digital Still Images</a:t>
            </a:r>
            <a:r>
              <a:rPr lang="en-US" sz="2200" smtClean="0"/>
              <a:t> &amp; </a:t>
            </a:r>
            <a:r>
              <a:rPr lang="en-US" sz="2200" smtClean="0">
                <a:hlinkClick r:id="rId4"/>
              </a:rPr>
              <a:t>MIX</a:t>
            </a:r>
            <a:endParaRPr lang="en-US" sz="220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hlinkClick r:id="rId5"/>
              </a:rPr>
              <a:t>Schema for Technical Metadata for Text</a:t>
            </a:r>
            <a:endParaRPr lang="en-US" sz="220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Forthcoming standard for audio from the Audio Engineering Society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48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Image technical metadata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Might include:</a:t>
            </a:r>
          </a:p>
          <a:p>
            <a:pPr lvl="1" eaLnBrk="1" hangingPunct="1"/>
            <a:r>
              <a:rPr lang="en-US" smtClean="0"/>
              <a:t>Color space</a:t>
            </a:r>
          </a:p>
          <a:p>
            <a:pPr lvl="1" eaLnBrk="1" hangingPunct="1"/>
            <a:r>
              <a:rPr lang="en-US" smtClean="0"/>
              <a:t>Bit depth</a:t>
            </a:r>
          </a:p>
          <a:p>
            <a:pPr lvl="1" eaLnBrk="1" hangingPunct="1"/>
            <a:r>
              <a:rPr lang="en-US" smtClean="0"/>
              <a:t>Byte order</a:t>
            </a:r>
          </a:p>
          <a:p>
            <a:pPr lvl="1" eaLnBrk="1" hangingPunct="1"/>
            <a:r>
              <a:rPr lang="en-US" smtClean="0"/>
              <a:t>Compression scheme</a:t>
            </a:r>
          </a:p>
          <a:p>
            <a:pPr lvl="1" eaLnBrk="1" hangingPunct="1"/>
            <a:r>
              <a:rPr lang="en-US" smtClean="0"/>
              <a:t>Camera settings</a:t>
            </a:r>
          </a:p>
          <a:p>
            <a:pPr lvl="1" eaLnBrk="1" hangingPunct="1"/>
            <a:r>
              <a:rPr lang="en-US" smtClean="0"/>
              <a:t>Operator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49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Metadata and cataloging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Depends on what you mean by:</a:t>
            </a:r>
          </a:p>
          <a:p>
            <a:pPr lvl="1" eaLnBrk="1" hangingPunct="1"/>
            <a:r>
              <a:rPr lang="en-US" sz="2200" smtClean="0"/>
              <a:t>metadata, and</a:t>
            </a:r>
          </a:p>
          <a:p>
            <a:pPr lvl="1" eaLnBrk="1" hangingPunct="1"/>
            <a:r>
              <a:rPr lang="en-US" sz="2200" smtClean="0"/>
              <a:t>cataloging!</a:t>
            </a:r>
          </a:p>
          <a:p>
            <a:pPr eaLnBrk="1" hangingPunct="1"/>
            <a:r>
              <a:rPr lang="en-US" sz="2400" smtClean="0"/>
              <a:t>But, in general:</a:t>
            </a:r>
          </a:p>
          <a:p>
            <a:pPr lvl="1" eaLnBrk="1" hangingPunct="1"/>
            <a:r>
              <a:rPr lang="en-US" sz="2200" smtClean="0"/>
              <a:t>Metadata is broader in scope than cataloging</a:t>
            </a:r>
          </a:p>
          <a:p>
            <a:pPr lvl="1" eaLnBrk="1" hangingPunct="1"/>
            <a:r>
              <a:rPr lang="en-US" sz="2200" smtClean="0"/>
              <a:t>Much metadata creation takes place outside of libraries</a:t>
            </a:r>
          </a:p>
          <a:p>
            <a:pPr lvl="1" eaLnBrk="1" hangingPunct="1"/>
            <a:r>
              <a:rPr lang="en-US" sz="2200" smtClean="0"/>
              <a:t>Good metadata practitioners use fundamental cataloging principles in non-MARC environments</a:t>
            </a:r>
          </a:p>
          <a:p>
            <a:pPr lvl="1" eaLnBrk="1" hangingPunct="1"/>
            <a:r>
              <a:rPr lang="en-US" sz="2200" smtClean="0"/>
              <a:t>Metadata created for many different types of materials</a:t>
            </a:r>
          </a:p>
          <a:p>
            <a:pPr eaLnBrk="1" hangingPunct="1"/>
            <a:r>
              <a:rPr lang="en-US" sz="2400" smtClean="0"/>
              <a:t>Metadata is </a:t>
            </a:r>
            <a:r>
              <a:rPr lang="en-US" sz="2400" i="1" smtClean="0"/>
              <a:t>NOT </a:t>
            </a:r>
            <a:r>
              <a:rPr lang="en-US" sz="2400" smtClean="0"/>
              <a:t>only for Internet resources!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Text technical metadata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Might include:</a:t>
            </a:r>
          </a:p>
          <a:p>
            <a:pPr lvl="1" eaLnBrk="1" hangingPunct="1"/>
            <a:r>
              <a:rPr lang="en-US" smtClean="0"/>
              <a:t>Character set</a:t>
            </a:r>
          </a:p>
          <a:p>
            <a:pPr lvl="1" eaLnBrk="1" hangingPunct="1"/>
            <a:r>
              <a:rPr lang="en-US" smtClean="0"/>
              <a:t>Byte order</a:t>
            </a:r>
          </a:p>
          <a:p>
            <a:pPr lvl="1" eaLnBrk="1" hangingPunct="1"/>
            <a:r>
              <a:rPr lang="en-US" smtClean="0"/>
              <a:t>Font/script</a:t>
            </a:r>
          </a:p>
          <a:p>
            <a:pPr lvl="1" eaLnBrk="1" hangingPunct="1"/>
            <a:r>
              <a:rPr lang="en-US" smtClean="0"/>
              <a:t>Language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50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Audio technical metadata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Might include:</a:t>
            </a:r>
          </a:p>
          <a:p>
            <a:pPr lvl="1" eaLnBrk="1" hangingPunct="1"/>
            <a:r>
              <a:rPr lang="en-US" smtClean="0"/>
              <a:t>Byte order</a:t>
            </a:r>
          </a:p>
          <a:p>
            <a:pPr lvl="1" eaLnBrk="1" hangingPunct="1"/>
            <a:r>
              <a:rPr lang="en-US" smtClean="0"/>
              <a:t>Checksum</a:t>
            </a:r>
          </a:p>
          <a:p>
            <a:pPr lvl="1" eaLnBrk="1" hangingPunct="1"/>
            <a:r>
              <a:rPr lang="en-US" smtClean="0"/>
              <a:t>Sample rate</a:t>
            </a:r>
          </a:p>
          <a:p>
            <a:pPr lvl="1" eaLnBrk="1" hangingPunct="1"/>
            <a:r>
              <a:rPr lang="en-US" smtClean="0"/>
              <a:t>Duration</a:t>
            </a:r>
          </a:p>
          <a:p>
            <a:pPr lvl="1" eaLnBrk="1" hangingPunct="1"/>
            <a:r>
              <a:rPr lang="en-US" smtClean="0"/>
              <a:t>Number of channels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51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Video technical metadata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Might include:</a:t>
            </a:r>
          </a:p>
          <a:p>
            <a:pPr lvl="1" eaLnBrk="1" hangingPunct="1"/>
            <a:r>
              <a:rPr lang="en-US" smtClean="0"/>
              <a:t>Bits per sample</a:t>
            </a:r>
          </a:p>
          <a:p>
            <a:pPr lvl="1" eaLnBrk="1" hangingPunct="1"/>
            <a:r>
              <a:rPr lang="en-US" smtClean="0"/>
              <a:t>Calibration information</a:t>
            </a:r>
          </a:p>
          <a:p>
            <a:pPr lvl="1" eaLnBrk="1" hangingPunct="1"/>
            <a:r>
              <a:rPr lang="en-US" smtClean="0"/>
              <a:t>Sample format</a:t>
            </a:r>
          </a:p>
          <a:p>
            <a:pPr lvl="1" eaLnBrk="1" hangingPunct="1"/>
            <a:r>
              <a:rPr lang="en-US" smtClean="0"/>
              <a:t>Signal format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52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Preservation metadata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set of everything you need to know to preserve digital objects over the long term</a:t>
            </a:r>
          </a:p>
          <a:p>
            <a:pPr eaLnBrk="1" hangingPunct="1"/>
            <a:r>
              <a:rPr lang="en-US" smtClean="0"/>
              <a:t>Information that supports and documents the digital preservation process</a:t>
            </a:r>
          </a:p>
          <a:p>
            <a:pPr eaLnBrk="1" hangingPunct="1"/>
            <a:r>
              <a:rPr lang="en-US" smtClean="0"/>
              <a:t>Includes technical metadata but also other elements</a:t>
            </a:r>
          </a:p>
          <a:p>
            <a:pPr eaLnBrk="1" hangingPunct="1"/>
            <a:r>
              <a:rPr lang="en-US" smtClean="0"/>
              <a:t>Covers elements such as checksums, creation environment, and change history</a:t>
            </a:r>
          </a:p>
          <a:p>
            <a:pPr eaLnBrk="1" hangingPunct="1"/>
            <a:r>
              <a:rPr lang="en-US" smtClean="0">
                <a:hlinkClick r:id="rId3"/>
              </a:rPr>
              <a:t>PREMIS </a:t>
            </a:r>
            <a:r>
              <a:rPr lang="en-US" smtClean="0"/>
              <a:t>is the prevailing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53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Rights metadata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Machine- or human-readable indications of rights information for a resource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Can be used to determine if a user can access a resource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Can indicate rights holder of a resource for payment purposes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Some current schemas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hlinkClick r:id="rId3"/>
              </a:rPr>
              <a:t>METS rights 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hlinkClick r:id="rId4"/>
              </a:rPr>
              <a:t>XrML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hlinkClick r:id="rId5"/>
              </a:rPr>
              <a:t>ODRL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54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Structural metadata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27238"/>
            <a:ext cx="8229600" cy="45259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For creating a logical structure between digital objects</a:t>
            </a:r>
          </a:p>
          <a:p>
            <a:pPr lvl="1" eaLnBrk="1" hangingPunct="1">
              <a:defRPr/>
            </a:pPr>
            <a:r>
              <a:rPr lang="en-US" dirty="0" smtClean="0"/>
              <a:t>Multiple copies/versions of same item</a:t>
            </a:r>
          </a:p>
          <a:p>
            <a:pPr lvl="1" eaLnBrk="1" hangingPunct="1">
              <a:defRPr/>
            </a:pPr>
            <a:r>
              <a:rPr lang="en-US" dirty="0" smtClean="0"/>
              <a:t>Multiple pages within item</a:t>
            </a:r>
          </a:p>
          <a:p>
            <a:pPr lvl="1" eaLnBrk="1" hangingPunct="1">
              <a:defRPr/>
            </a:pPr>
            <a:r>
              <a:rPr lang="en-US" dirty="0" smtClean="0"/>
              <a:t>Multiple sizes of each page</a:t>
            </a:r>
          </a:p>
          <a:p>
            <a:pPr lvl="1" eaLnBrk="1" hangingPunct="1">
              <a:defRPr/>
            </a:pPr>
            <a:r>
              <a:rPr lang="en-US" dirty="0" smtClean="0"/>
              <a:t>Meaningful groups of content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Noting points of interest within a resource</a:t>
            </a:r>
          </a:p>
          <a:p>
            <a:pPr eaLnBrk="1" hangingPunct="1">
              <a:defRPr/>
            </a:pPr>
            <a:r>
              <a:rPr lang="en-US" dirty="0" smtClean="0"/>
              <a:t>Often handled transparently by a delivery system</a:t>
            </a:r>
          </a:p>
          <a:p>
            <a:pPr eaLnBrk="1" hangingPunct="1">
              <a:defRPr/>
            </a:pPr>
            <a:r>
              <a:rPr lang="en-US" dirty="0" smtClean="0">
                <a:hlinkClick r:id="rId3"/>
              </a:rPr>
              <a:t>METS</a:t>
            </a:r>
            <a:r>
              <a:rPr lang="en-US" dirty="0" smtClean="0"/>
              <a:t> is most heavily used in libraries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55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Why you should care about these standards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will migrate from your current system to another, probably in the next few years</a:t>
            </a:r>
          </a:p>
          <a:p>
            <a:pPr eaLnBrk="1" hangingPunct="1"/>
            <a:r>
              <a:rPr lang="en-US" smtClean="0"/>
              <a:t>File formats become obsolete</a:t>
            </a:r>
          </a:p>
          <a:p>
            <a:pPr eaLnBrk="1" hangingPunct="1"/>
            <a:r>
              <a:rPr lang="en-US" smtClean="0"/>
              <a:t>We have too many interesting collections to have to re-do work we’ve already done </a:t>
            </a:r>
          </a:p>
          <a:p>
            <a:pPr eaLnBrk="1" hangingPunct="1"/>
            <a:r>
              <a:rPr lang="en-US" smtClean="0"/>
              <a:t>Standards promote interoperability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56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Building “Good digital collections”</a:t>
            </a:r>
            <a:r>
              <a:rPr lang="en-US" sz="2400" baseline="30000" dirty="0" smtClean="0"/>
              <a:t>*</a:t>
            </a:r>
            <a:endParaRPr lang="en-US" baseline="30000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Interoperable – with the important goal of cross-collection searching 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Persistent – reliably accessible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Re-usable – repositories of digital objects that can be used for multiple purposes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Good metadata promotes good digital collections.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baseline="30000" dirty="0" smtClean="0"/>
              <a:t>*</a:t>
            </a:r>
            <a:r>
              <a:rPr lang="en-US" sz="1400" dirty="0" smtClean="0"/>
              <a:t>Institute for Museum and Library Services. </a:t>
            </a:r>
            <a:r>
              <a:rPr lang="en-US" sz="1400" i="1" dirty="0" smtClean="0"/>
              <a:t>A Framework of Guidance for Building Good Digital Collections</a:t>
            </a:r>
            <a:r>
              <a:rPr lang="en-US" sz="1400" dirty="0" smtClean="0"/>
              <a:t>. Washington, D.C.: Institute for Museum and Library Services, 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edition, December 2007. </a:t>
            </a:r>
            <a:r>
              <a:rPr lang="en-US" sz="1400" dirty="0" smtClean="0">
                <a:hlinkClick r:id="rId3"/>
              </a:rPr>
              <a:t>http://www.niso.org/publications/rp/framework3.pdf</a:t>
            </a:r>
            <a:endParaRPr lang="en-US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57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3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Where your metadata can go</a:t>
            </a:r>
          </a:p>
        </p:txBody>
      </p:sp>
      <p:sp>
        <p:nvSpPr>
          <p:cNvPr id="65539" name="Content Placeholder 32"/>
          <p:cNvSpPr>
            <a:spLocks noGrp="1"/>
          </p:cNvSpPr>
          <p:nvPr>
            <p:ph idx="1"/>
          </p:nvPr>
        </p:nvSpPr>
        <p:spPr>
          <a:xfrm>
            <a:off x="301625" y="2212975"/>
            <a:ext cx="8504238" cy="4572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976438"/>
            <a:ext cx="2057400" cy="820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42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4186238"/>
            <a:ext cx="9525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2233613"/>
            <a:ext cx="1371600" cy="604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421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3805238"/>
            <a:ext cx="14382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7772400" y="5694363"/>
            <a:ext cx="1219200" cy="5905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 b="1"/>
              <a:t>Collection Registries</a:t>
            </a:r>
          </a:p>
        </p:txBody>
      </p:sp>
      <p:pic>
        <p:nvPicPr>
          <p:cNvPr id="94221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1519238"/>
            <a:ext cx="1371600" cy="26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4222" name="Picture 14" descr="googl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10400" y="1328738"/>
            <a:ext cx="1066800" cy="541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4236" name="Text Box 28"/>
          <p:cNvSpPr txBox="1">
            <a:spLocks noChangeArrowheads="1"/>
          </p:cNvSpPr>
          <p:nvPr/>
        </p:nvSpPr>
        <p:spPr bwMode="auto">
          <a:xfrm>
            <a:off x="3124200" y="1824038"/>
            <a:ext cx="1006475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/>
              <a:t>?????</a:t>
            </a:r>
          </a:p>
        </p:txBody>
      </p:sp>
      <p:sp>
        <p:nvSpPr>
          <p:cNvPr id="65548" name="Text Box 32"/>
          <p:cNvSpPr txBox="1">
            <a:spLocks noChangeArrowheads="1"/>
          </p:cNvSpPr>
          <p:nvPr/>
        </p:nvSpPr>
        <p:spPr bwMode="auto">
          <a:xfrm>
            <a:off x="2438400" y="6396038"/>
            <a:ext cx="3886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i="1"/>
              <a:t>Photograph from Indiana University Charles W.  Cushman  Collection</a:t>
            </a:r>
          </a:p>
        </p:txBody>
      </p:sp>
      <p:pic>
        <p:nvPicPr>
          <p:cNvPr id="94241" name="Picture 3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5710238"/>
            <a:ext cx="2209800" cy="596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5550" name="Picture 36" descr="clown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52800" y="2967038"/>
            <a:ext cx="22240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4245" name="AutoShape 37"/>
          <p:cNvCxnSpPr>
            <a:cxnSpLocks noChangeShapeType="1"/>
          </p:cNvCxnSpPr>
          <p:nvPr/>
        </p:nvCxnSpPr>
        <p:spPr bwMode="auto">
          <a:xfrm rot="10800000" flipV="1">
            <a:off x="2438400" y="4681538"/>
            <a:ext cx="914400" cy="1365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4246" name="AutoShape 38"/>
          <p:cNvCxnSpPr>
            <a:cxnSpLocks noChangeShapeType="1"/>
          </p:cNvCxnSpPr>
          <p:nvPr/>
        </p:nvCxnSpPr>
        <p:spPr bwMode="auto">
          <a:xfrm flipH="1" flipV="1">
            <a:off x="2590800" y="4643438"/>
            <a:ext cx="762000" cy="38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4247" name="AutoShape 39"/>
          <p:cNvCxnSpPr>
            <a:cxnSpLocks noChangeShapeType="1"/>
          </p:cNvCxnSpPr>
          <p:nvPr/>
        </p:nvCxnSpPr>
        <p:spPr bwMode="auto">
          <a:xfrm flipH="1" flipV="1">
            <a:off x="2438400" y="2387600"/>
            <a:ext cx="914400" cy="22939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4249" name="AutoShape 41"/>
          <p:cNvCxnSpPr>
            <a:cxnSpLocks noChangeShapeType="1"/>
          </p:cNvCxnSpPr>
          <p:nvPr/>
        </p:nvCxnSpPr>
        <p:spPr bwMode="auto">
          <a:xfrm flipV="1">
            <a:off x="6515100" y="2838450"/>
            <a:ext cx="38100" cy="16811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4250" name="AutoShape 42"/>
          <p:cNvCxnSpPr>
            <a:cxnSpLocks noChangeShapeType="1"/>
          </p:cNvCxnSpPr>
          <p:nvPr/>
        </p:nvCxnSpPr>
        <p:spPr bwMode="auto">
          <a:xfrm flipH="1" flipV="1">
            <a:off x="5943600" y="1779588"/>
            <a:ext cx="766763" cy="4254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4251" name="AutoShape 43"/>
          <p:cNvCxnSpPr>
            <a:cxnSpLocks noChangeShapeType="1"/>
          </p:cNvCxnSpPr>
          <p:nvPr/>
        </p:nvCxnSpPr>
        <p:spPr bwMode="auto">
          <a:xfrm flipV="1">
            <a:off x="6710363" y="1908175"/>
            <a:ext cx="833437" cy="2968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4252" name="AutoShape 44"/>
          <p:cNvCxnSpPr>
            <a:cxnSpLocks noChangeShapeType="1"/>
          </p:cNvCxnSpPr>
          <p:nvPr/>
        </p:nvCxnSpPr>
        <p:spPr bwMode="auto">
          <a:xfrm flipV="1">
            <a:off x="6515100" y="3271838"/>
            <a:ext cx="1028700" cy="1247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4253" name="AutoShape 45"/>
          <p:cNvCxnSpPr>
            <a:cxnSpLocks noChangeShapeType="1"/>
          </p:cNvCxnSpPr>
          <p:nvPr/>
        </p:nvCxnSpPr>
        <p:spPr bwMode="auto">
          <a:xfrm>
            <a:off x="6515100" y="4519613"/>
            <a:ext cx="723900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4255" name="AutoShape 47"/>
          <p:cNvCxnSpPr>
            <a:cxnSpLocks noChangeShapeType="1"/>
          </p:cNvCxnSpPr>
          <p:nvPr/>
        </p:nvCxnSpPr>
        <p:spPr bwMode="auto">
          <a:xfrm flipH="1">
            <a:off x="6823075" y="5243513"/>
            <a:ext cx="1135063" cy="6191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4258" name="AutoShape 50"/>
          <p:cNvCxnSpPr>
            <a:cxnSpLocks noChangeShapeType="1"/>
            <a:endCxn id="94236" idx="2"/>
          </p:cNvCxnSpPr>
          <p:nvPr/>
        </p:nvCxnSpPr>
        <p:spPr bwMode="auto">
          <a:xfrm flipH="1" flipV="1">
            <a:off x="3627438" y="2230438"/>
            <a:ext cx="838200" cy="736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4259" name="AutoShape 51"/>
          <p:cNvCxnSpPr>
            <a:cxnSpLocks noChangeShapeType="1"/>
            <a:endCxn id="94216" idx="0"/>
          </p:cNvCxnSpPr>
          <p:nvPr/>
        </p:nvCxnSpPr>
        <p:spPr bwMode="auto">
          <a:xfrm>
            <a:off x="7958138" y="5243513"/>
            <a:ext cx="423862" cy="4508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pic>
        <p:nvPicPr>
          <p:cNvPr id="94260" name="Picture 52" descr="artstor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3500" y="4262438"/>
            <a:ext cx="2527300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9" name="Picture 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9600" y="3271838"/>
            <a:ext cx="15430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" name="AutoShape 38"/>
          <p:cNvCxnSpPr>
            <a:cxnSpLocks noChangeShapeType="1"/>
          </p:cNvCxnSpPr>
          <p:nvPr/>
        </p:nvCxnSpPr>
        <p:spPr bwMode="auto">
          <a:xfrm rot="10800000">
            <a:off x="2133600" y="3652838"/>
            <a:ext cx="1219200" cy="1028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pic>
        <p:nvPicPr>
          <p:cNvPr id="44063" name="Picture 3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67600" y="2732088"/>
            <a:ext cx="1476375" cy="5397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5938838"/>
            <a:ext cx="9525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58</a:t>
            </a:fld>
            <a:endParaRPr kumimoji="0" lang="en-US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4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4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4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4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94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94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4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94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94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94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9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94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9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9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6" grpId="0" animBg="1"/>
      <p:bldP spid="94236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Why share metadata?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51037"/>
            <a:ext cx="8229600" cy="4830763"/>
          </a:xfrm>
        </p:spPr>
        <p:txBody>
          <a:bodyPr/>
          <a:lstStyle/>
          <a:p>
            <a:pPr eaLnBrk="1" hangingPunct="1">
              <a:tabLst>
                <a:tab pos="0" algn="l"/>
              </a:tabLst>
            </a:pPr>
            <a:r>
              <a:rPr lang="en-US" smtClean="0"/>
              <a:t>Benefits to users</a:t>
            </a:r>
          </a:p>
          <a:p>
            <a:pPr marL="730250" lvl="1" indent="-325438" eaLnBrk="1" hangingPunct="1">
              <a:tabLst>
                <a:tab pos="0" algn="l"/>
              </a:tabLst>
            </a:pPr>
            <a:r>
              <a:rPr lang="en-US" smtClean="0"/>
              <a:t>One-stop searching</a:t>
            </a:r>
          </a:p>
          <a:p>
            <a:pPr marL="730250" lvl="1" indent="-325438" eaLnBrk="1" hangingPunct="1">
              <a:tabLst>
                <a:tab pos="0" algn="l"/>
              </a:tabLst>
            </a:pPr>
            <a:r>
              <a:rPr lang="en-US" smtClean="0"/>
              <a:t>Aggregation of subject-specific resources</a:t>
            </a:r>
          </a:p>
          <a:p>
            <a:pPr eaLnBrk="1" hangingPunct="1">
              <a:tabLst>
                <a:tab pos="0" algn="l"/>
              </a:tabLst>
            </a:pPr>
            <a:r>
              <a:rPr lang="en-US" smtClean="0"/>
              <a:t>Benefits to institutions</a:t>
            </a:r>
          </a:p>
          <a:p>
            <a:pPr marL="730250" lvl="1" indent="-325438" eaLnBrk="1" hangingPunct="1">
              <a:tabLst>
                <a:tab pos="0" algn="l"/>
              </a:tabLst>
            </a:pPr>
            <a:r>
              <a:rPr lang="en-US" smtClean="0"/>
              <a:t>Increased exposure for collections</a:t>
            </a:r>
          </a:p>
          <a:p>
            <a:pPr marL="730250" lvl="1" indent="-325438" eaLnBrk="1" hangingPunct="1">
              <a:tabLst>
                <a:tab pos="0" algn="l"/>
              </a:tabLst>
            </a:pPr>
            <a:r>
              <a:rPr lang="en-US" smtClean="0"/>
              <a:t>Broader user base</a:t>
            </a:r>
          </a:p>
          <a:p>
            <a:pPr marL="730250" lvl="1" indent="-325438" eaLnBrk="1" hangingPunct="1">
              <a:tabLst>
                <a:tab pos="0" algn="l"/>
              </a:tabLst>
            </a:pPr>
            <a:r>
              <a:rPr lang="en-US" smtClean="0"/>
              <a:t>Bringing together of distributed collections</a:t>
            </a:r>
            <a:endParaRPr lang="en-US" sz="2200" smtClean="0"/>
          </a:p>
        </p:txBody>
      </p:sp>
      <p:sp>
        <p:nvSpPr>
          <p:cNvPr id="466948" name="Rectangle 4"/>
          <p:cNvSpPr>
            <a:spLocks noChangeArrowheads="1"/>
          </p:cNvSpPr>
          <p:nvPr/>
        </p:nvSpPr>
        <p:spPr bwMode="auto">
          <a:xfrm>
            <a:off x="228600" y="5410200"/>
            <a:ext cx="8235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80" charset="2"/>
              <a:buNone/>
              <a:defRPr/>
            </a:pPr>
            <a:r>
              <a:rPr lang="en-US" sz="3000" dirty="0">
                <a:solidFill>
                  <a:schemeClr val="accent2"/>
                </a:solidFill>
                <a:latin typeface="+mj-lt"/>
              </a:rPr>
              <a:t>Don’t expect users will know about your collection or remember to visit it.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59</a:t>
            </a:fld>
            <a:endParaRPr kumimoji="0"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Metadata in digital library projects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Searching</a:t>
            </a:r>
          </a:p>
          <a:p>
            <a:pPr eaLnBrk="1" hangingPunct="1">
              <a:defRPr/>
            </a:pPr>
            <a:r>
              <a:rPr lang="en-US" dirty="0" smtClean="0"/>
              <a:t>Browsing</a:t>
            </a:r>
          </a:p>
          <a:p>
            <a:pPr eaLnBrk="1" hangingPunct="1">
              <a:defRPr/>
            </a:pPr>
            <a:r>
              <a:rPr lang="en-US" dirty="0" smtClean="0"/>
              <a:t>Display for users</a:t>
            </a:r>
          </a:p>
          <a:p>
            <a:pPr eaLnBrk="1" hangingPunct="1">
              <a:defRPr/>
            </a:pPr>
            <a:r>
              <a:rPr lang="en-US" dirty="0" smtClean="0"/>
              <a:t>Interoperability</a:t>
            </a:r>
          </a:p>
          <a:p>
            <a:pPr eaLnBrk="1" hangingPunct="1">
              <a:defRPr/>
            </a:pPr>
            <a:r>
              <a:rPr lang="en-US" dirty="0" smtClean="0"/>
              <a:t>Management of digital objects</a:t>
            </a:r>
          </a:p>
          <a:p>
            <a:pPr eaLnBrk="1" hangingPunct="1">
              <a:defRPr/>
            </a:pPr>
            <a:r>
              <a:rPr lang="en-US" dirty="0" smtClean="0"/>
              <a:t>Preservation</a:t>
            </a:r>
          </a:p>
          <a:p>
            <a:pPr eaLnBrk="1" hangingPunct="1">
              <a:defRPr/>
            </a:pPr>
            <a:r>
              <a:rPr lang="en-US" dirty="0" smtClean="0"/>
              <a:t>Navigation</a:t>
            </a:r>
          </a:p>
          <a:p>
            <a:pPr eaLnBrk="1" hangingPunct="1">
              <a:defRPr/>
            </a:pPr>
            <a:r>
              <a:rPr lang="en-US" dirty="0" smtClean="0"/>
              <a:t>Enhancing content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Sharing your metadata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Harvesting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Collects metadata, processes it, and stores it locally to respond to user queries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hlinkClick r:id="rId3"/>
              </a:rPr>
              <a:t>Open Archives Initiative Protocol for Metadata Harvesting</a:t>
            </a:r>
            <a:r>
              <a:rPr lang="en-US" sz="2400" dirty="0" smtClean="0"/>
              <a:t> (OAI-PMH)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Federated searching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Transmits user queries to multiple destinations in real time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ILS vendors currently offering these products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Protocols used include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Z39.50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SRU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60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OAI-PMH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47675" indent="-447675" eaLnBrk="1" hangingPunct="1">
              <a:defRPr/>
            </a:pPr>
            <a:r>
              <a:rPr lang="en-US" dirty="0" smtClean="0"/>
              <a:t>Intentionally designed to be simple</a:t>
            </a:r>
          </a:p>
          <a:p>
            <a:pPr marL="447675" indent="-447675" eaLnBrk="1" hangingPunct="1">
              <a:defRPr/>
            </a:pPr>
            <a:r>
              <a:rPr lang="en-US" dirty="0" smtClean="0"/>
              <a:t>Data providers</a:t>
            </a:r>
          </a:p>
          <a:p>
            <a:pPr marL="889000" lvl="1" indent="-439738" eaLnBrk="1" hangingPunct="1">
              <a:defRPr/>
            </a:pPr>
            <a:r>
              <a:rPr lang="en-US" dirty="0" smtClean="0"/>
              <a:t>Have metadata they want to share</a:t>
            </a:r>
          </a:p>
          <a:p>
            <a:pPr marL="889000" lvl="1" indent="-439738" eaLnBrk="1" hangingPunct="1">
              <a:defRPr/>
            </a:pPr>
            <a:r>
              <a:rPr lang="en-US" dirty="0" smtClean="0"/>
              <a:t>“Expose” their metadata to be harvested</a:t>
            </a:r>
          </a:p>
          <a:p>
            <a:pPr marL="889000" lvl="1" indent="-439738" eaLnBrk="1" hangingPunct="1">
              <a:defRPr/>
            </a:pPr>
            <a:r>
              <a:rPr lang="en-US" dirty="0" smtClean="0"/>
              <a:t>Simple DC required but supplemental formats allowed</a:t>
            </a:r>
          </a:p>
          <a:p>
            <a:pPr marL="447675" indent="-447675" eaLnBrk="1" hangingPunct="1">
              <a:defRPr/>
            </a:pPr>
            <a:r>
              <a:rPr lang="en-US" dirty="0" smtClean="0"/>
              <a:t>Service providers</a:t>
            </a:r>
          </a:p>
          <a:p>
            <a:pPr marL="889000" lvl="1" indent="-439738" eaLnBrk="1" hangingPunct="1">
              <a:defRPr/>
            </a:pPr>
            <a:r>
              <a:rPr lang="en-US" dirty="0" smtClean="0"/>
              <a:t>Harvest metadata from data providers</a:t>
            </a:r>
          </a:p>
          <a:p>
            <a:pPr marL="889000" lvl="1" indent="-439738" eaLnBrk="1" hangingPunct="1">
              <a:defRPr/>
            </a:pPr>
            <a:r>
              <a:rPr lang="en-US" dirty="0" smtClean="0"/>
              <a:t>Provide searching of harvested metadata from multiple sources</a:t>
            </a:r>
          </a:p>
          <a:p>
            <a:pPr marL="889000" lvl="1" indent="-439738" eaLnBrk="1" hangingPunct="1">
              <a:defRPr/>
            </a:pPr>
            <a:r>
              <a:rPr lang="en-US" dirty="0" smtClean="0"/>
              <a:t>Typically link back to holding institution</a:t>
            </a:r>
          </a:p>
          <a:p>
            <a:pPr marL="889000" lvl="1" indent="-439738" eaLnBrk="1" hangingPunct="1">
              <a:defRPr/>
            </a:pPr>
            <a:r>
              <a:rPr lang="en-US" dirty="0" smtClean="0"/>
              <a:t>Can also provide other value-added services</a:t>
            </a: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61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Three possible architectures</a:t>
            </a:r>
          </a:p>
        </p:txBody>
      </p:sp>
      <p:sp>
        <p:nvSpPr>
          <p:cNvPr id="35" name="Date Placeholder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3/12/2010</a:t>
            </a:r>
            <a:endParaRPr lang="en-US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S631 Advanced Cataloging - Indianapolis</a:t>
            </a:r>
            <a:endParaRPr lang="en-US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056FE-311A-4716-A53D-DFCC148A8A2F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542723" name="Text Box 3"/>
          <p:cNvSpPr txBox="1">
            <a:spLocks noChangeArrowheads="1"/>
          </p:cNvSpPr>
          <p:nvPr/>
        </p:nvSpPr>
        <p:spPr bwMode="auto">
          <a:xfrm rot="16200000">
            <a:off x="5859463" y="4006850"/>
            <a:ext cx="4379912" cy="376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/>
              <a:t>OAI Harvester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/>
              <a:t>Digital asset management system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457200" y="1524000"/>
            <a:ext cx="59436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26" name="Text Box 6"/>
          <p:cNvSpPr txBox="1">
            <a:spLocks noChangeArrowheads="1"/>
          </p:cNvSpPr>
          <p:nvPr/>
        </p:nvSpPr>
        <p:spPr bwMode="auto">
          <a:xfrm>
            <a:off x="685800" y="2057400"/>
            <a:ext cx="1524000" cy="73977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 b="1" dirty="0"/>
              <a:t>Metadata creation module</a:t>
            </a:r>
          </a:p>
        </p:txBody>
      </p:sp>
      <p:sp>
        <p:nvSpPr>
          <p:cNvPr id="542727" name="Text Box 7"/>
          <p:cNvSpPr txBox="1">
            <a:spLocks noChangeArrowheads="1"/>
          </p:cNvSpPr>
          <p:nvPr/>
        </p:nvSpPr>
        <p:spPr bwMode="auto">
          <a:xfrm>
            <a:off x="4419600" y="2057400"/>
            <a:ext cx="1524000" cy="73977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 b="1"/>
              <a:t>OAI data provider module</a:t>
            </a:r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6019800" y="21209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>
            <a:off x="6019800" y="24257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42" name="Line 10"/>
          <p:cNvSpPr>
            <a:spLocks noChangeShapeType="1"/>
          </p:cNvSpPr>
          <p:nvPr/>
        </p:nvSpPr>
        <p:spPr bwMode="auto">
          <a:xfrm>
            <a:off x="6019800" y="27305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>
            <a:off x="2209800" y="2438400"/>
            <a:ext cx="220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732" name="Text Box 12"/>
          <p:cNvSpPr txBox="1">
            <a:spLocks noChangeArrowheads="1"/>
          </p:cNvSpPr>
          <p:nvPr/>
        </p:nvSpPr>
        <p:spPr bwMode="auto">
          <a:xfrm rot="16200000">
            <a:off x="2734469" y="2356644"/>
            <a:ext cx="1385887" cy="30162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b="1" dirty="0"/>
              <a:t>Transformation</a:t>
            </a:r>
          </a:p>
        </p:txBody>
      </p:sp>
      <p:sp>
        <p:nvSpPr>
          <p:cNvPr id="542733" name="Text Box 13"/>
          <p:cNvSpPr txBox="1">
            <a:spLocks noChangeArrowheads="1"/>
          </p:cNvSpPr>
          <p:nvPr/>
        </p:nvSpPr>
        <p:spPr bwMode="auto">
          <a:xfrm>
            <a:off x="685800" y="5584825"/>
            <a:ext cx="1524000" cy="73977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 b="1"/>
              <a:t>Metadata creation system</a:t>
            </a:r>
          </a:p>
        </p:txBody>
      </p:sp>
      <p:sp>
        <p:nvSpPr>
          <p:cNvPr id="542734" name="Text Box 14"/>
          <p:cNvSpPr txBox="1">
            <a:spLocks noChangeArrowheads="1"/>
          </p:cNvSpPr>
          <p:nvPr/>
        </p:nvSpPr>
        <p:spPr bwMode="auto">
          <a:xfrm>
            <a:off x="4419600" y="5584825"/>
            <a:ext cx="1524000" cy="73977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 b="1"/>
              <a:t>Stand-alone OAI data provider</a:t>
            </a:r>
          </a:p>
        </p:txBody>
      </p:sp>
      <p:sp>
        <p:nvSpPr>
          <p:cNvPr id="542735" name="Line 15"/>
          <p:cNvSpPr>
            <a:spLocks noChangeShapeType="1"/>
          </p:cNvSpPr>
          <p:nvPr/>
        </p:nvSpPr>
        <p:spPr bwMode="auto">
          <a:xfrm>
            <a:off x="2209800" y="5943600"/>
            <a:ext cx="220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736" name="Text Box 16"/>
          <p:cNvSpPr txBox="1">
            <a:spLocks noChangeArrowheads="1"/>
          </p:cNvSpPr>
          <p:nvPr/>
        </p:nvSpPr>
        <p:spPr bwMode="auto">
          <a:xfrm rot="16200000">
            <a:off x="2734469" y="5785644"/>
            <a:ext cx="1385887" cy="30162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b="1"/>
              <a:t>Transformation</a:t>
            </a:r>
          </a:p>
        </p:txBody>
      </p:sp>
      <p:sp>
        <p:nvSpPr>
          <p:cNvPr id="542737" name="Line 17"/>
          <p:cNvSpPr>
            <a:spLocks noChangeShapeType="1"/>
          </p:cNvSpPr>
          <p:nvPr/>
        </p:nvSpPr>
        <p:spPr bwMode="auto">
          <a:xfrm>
            <a:off x="6019800" y="5943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738" name="Line 18"/>
          <p:cNvSpPr>
            <a:spLocks noChangeShapeType="1"/>
          </p:cNvSpPr>
          <p:nvPr/>
        </p:nvSpPr>
        <p:spPr bwMode="auto">
          <a:xfrm>
            <a:off x="6019800" y="56388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739" name="Line 19"/>
          <p:cNvSpPr>
            <a:spLocks noChangeShapeType="1"/>
          </p:cNvSpPr>
          <p:nvPr/>
        </p:nvSpPr>
        <p:spPr bwMode="auto">
          <a:xfrm>
            <a:off x="6019800" y="6248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740" name="Text Box 20"/>
          <p:cNvSpPr txBox="1">
            <a:spLocks noChangeArrowheads="1"/>
          </p:cNvSpPr>
          <p:nvPr/>
        </p:nvSpPr>
        <p:spPr bwMode="auto">
          <a:xfrm>
            <a:off x="4419600" y="2794000"/>
            <a:ext cx="457200" cy="254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b="1" dirty="0"/>
              <a:t>DC</a:t>
            </a:r>
          </a:p>
        </p:txBody>
      </p:sp>
      <p:sp>
        <p:nvSpPr>
          <p:cNvPr id="542741" name="Text Box 21"/>
          <p:cNvSpPr txBox="1">
            <a:spLocks noChangeArrowheads="1"/>
          </p:cNvSpPr>
          <p:nvPr/>
        </p:nvSpPr>
        <p:spPr bwMode="auto">
          <a:xfrm>
            <a:off x="4419600" y="1754188"/>
            <a:ext cx="762000" cy="2921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b="1" dirty="0"/>
              <a:t>QDC</a:t>
            </a:r>
          </a:p>
        </p:txBody>
      </p:sp>
      <p:sp>
        <p:nvSpPr>
          <p:cNvPr id="542742" name="Text Box 22"/>
          <p:cNvSpPr txBox="1">
            <a:spLocks noChangeArrowheads="1"/>
          </p:cNvSpPr>
          <p:nvPr/>
        </p:nvSpPr>
        <p:spPr bwMode="auto">
          <a:xfrm>
            <a:off x="5181600" y="1752600"/>
            <a:ext cx="762000" cy="2921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b="1" dirty="0"/>
              <a:t>MODS</a:t>
            </a:r>
          </a:p>
        </p:txBody>
      </p:sp>
      <p:sp>
        <p:nvSpPr>
          <p:cNvPr id="542743" name="Text Box 23"/>
          <p:cNvSpPr txBox="1">
            <a:spLocks noChangeArrowheads="1"/>
          </p:cNvSpPr>
          <p:nvPr/>
        </p:nvSpPr>
        <p:spPr bwMode="auto">
          <a:xfrm>
            <a:off x="4876800" y="2794000"/>
            <a:ext cx="1066800" cy="25558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b="1" dirty="0"/>
              <a:t>MARCXML</a:t>
            </a:r>
          </a:p>
        </p:txBody>
      </p:sp>
      <p:sp>
        <p:nvSpPr>
          <p:cNvPr id="542744" name="Text Box 24"/>
          <p:cNvSpPr txBox="1">
            <a:spLocks noChangeArrowheads="1"/>
          </p:cNvSpPr>
          <p:nvPr/>
        </p:nvSpPr>
        <p:spPr bwMode="auto">
          <a:xfrm>
            <a:off x="4419600" y="6334125"/>
            <a:ext cx="457200" cy="25558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b="1"/>
              <a:t>DC</a:t>
            </a:r>
          </a:p>
        </p:txBody>
      </p:sp>
      <p:sp>
        <p:nvSpPr>
          <p:cNvPr id="542745" name="Text Box 25"/>
          <p:cNvSpPr txBox="1">
            <a:spLocks noChangeArrowheads="1"/>
          </p:cNvSpPr>
          <p:nvPr/>
        </p:nvSpPr>
        <p:spPr bwMode="auto">
          <a:xfrm>
            <a:off x="4876800" y="6334125"/>
            <a:ext cx="1066800" cy="25558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b="1"/>
              <a:t>MARCXML</a:t>
            </a:r>
          </a:p>
        </p:txBody>
      </p:sp>
      <p:sp>
        <p:nvSpPr>
          <p:cNvPr id="542746" name="Text Box 26"/>
          <p:cNvSpPr txBox="1">
            <a:spLocks noChangeArrowheads="1"/>
          </p:cNvSpPr>
          <p:nvPr/>
        </p:nvSpPr>
        <p:spPr bwMode="auto">
          <a:xfrm>
            <a:off x="4419600" y="5334000"/>
            <a:ext cx="762000" cy="2921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b="1" dirty="0"/>
              <a:t>QDC</a:t>
            </a:r>
          </a:p>
        </p:txBody>
      </p:sp>
      <p:sp>
        <p:nvSpPr>
          <p:cNvPr id="542747" name="Text Box 27"/>
          <p:cNvSpPr txBox="1">
            <a:spLocks noChangeArrowheads="1"/>
          </p:cNvSpPr>
          <p:nvPr/>
        </p:nvSpPr>
        <p:spPr bwMode="auto">
          <a:xfrm>
            <a:off x="5181600" y="5334000"/>
            <a:ext cx="762000" cy="2921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b="1"/>
              <a:t>MODS</a:t>
            </a:r>
          </a:p>
        </p:txBody>
      </p:sp>
      <p:sp>
        <p:nvSpPr>
          <p:cNvPr id="542748" name="Text Box 28"/>
          <p:cNvSpPr txBox="1">
            <a:spLocks noChangeArrowheads="1"/>
          </p:cNvSpPr>
          <p:nvPr/>
        </p:nvSpPr>
        <p:spPr bwMode="auto">
          <a:xfrm>
            <a:off x="685800" y="3886200"/>
            <a:ext cx="1524000" cy="73818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 b="1" dirty="0"/>
              <a:t>Metadata creation system</a:t>
            </a:r>
          </a:p>
        </p:txBody>
      </p:sp>
      <p:sp>
        <p:nvSpPr>
          <p:cNvPr id="542749" name="Text Box 29"/>
          <p:cNvSpPr txBox="1">
            <a:spLocks noChangeArrowheads="1"/>
          </p:cNvSpPr>
          <p:nvPr/>
        </p:nvSpPr>
        <p:spPr bwMode="auto">
          <a:xfrm rot="16200000">
            <a:off x="4526756" y="3931444"/>
            <a:ext cx="1385888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b="1" dirty="0"/>
              <a:t>Static Repository Gateway</a:t>
            </a:r>
          </a:p>
        </p:txBody>
      </p:sp>
      <p:sp>
        <p:nvSpPr>
          <p:cNvPr id="542750" name="Line 30"/>
          <p:cNvSpPr>
            <a:spLocks noChangeShapeType="1"/>
          </p:cNvSpPr>
          <p:nvPr/>
        </p:nvSpPr>
        <p:spPr bwMode="auto">
          <a:xfrm>
            <a:off x="2209800" y="4267200"/>
            <a:ext cx="266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751" name="Line 31"/>
          <p:cNvSpPr>
            <a:spLocks noChangeShapeType="1"/>
          </p:cNvSpPr>
          <p:nvPr/>
        </p:nvSpPr>
        <p:spPr bwMode="auto">
          <a:xfrm>
            <a:off x="5638800" y="38862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752" name="Line 32"/>
          <p:cNvSpPr>
            <a:spLocks noChangeShapeType="1"/>
          </p:cNvSpPr>
          <p:nvPr/>
        </p:nvSpPr>
        <p:spPr bwMode="auto">
          <a:xfrm>
            <a:off x="5638800" y="41910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753" name="Line 33"/>
          <p:cNvSpPr>
            <a:spLocks noChangeShapeType="1"/>
          </p:cNvSpPr>
          <p:nvPr/>
        </p:nvSpPr>
        <p:spPr bwMode="auto">
          <a:xfrm>
            <a:off x="5638800" y="44958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754" name="Text Box 34"/>
          <p:cNvSpPr txBox="1">
            <a:spLocks noChangeArrowheads="1"/>
          </p:cNvSpPr>
          <p:nvPr/>
        </p:nvSpPr>
        <p:spPr bwMode="auto">
          <a:xfrm rot="16200000">
            <a:off x="2734469" y="4109244"/>
            <a:ext cx="1385887" cy="30162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b="1"/>
              <a:t>Transformation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32" grpId="0" animBg="1"/>
      <p:bldP spid="542733" grpId="0" animBg="1"/>
      <p:bldP spid="542734" grpId="0" animBg="1"/>
      <p:bldP spid="542735" grpId="0" animBg="1"/>
      <p:bldP spid="542736" grpId="0" animBg="1"/>
      <p:bldP spid="542737" grpId="0" animBg="1"/>
      <p:bldP spid="542738" grpId="0" animBg="1"/>
      <p:bldP spid="542739" grpId="0" animBg="1"/>
      <p:bldP spid="542741" grpId="0" animBg="1"/>
      <p:bldP spid="542742" grpId="0" animBg="1"/>
      <p:bldP spid="542743" grpId="0" animBg="1"/>
      <p:bldP spid="542744" grpId="0" animBg="1"/>
      <p:bldP spid="542745" grpId="0" animBg="1"/>
      <p:bldP spid="542746" grpId="0" animBg="1"/>
      <p:bldP spid="542747" grpId="0" animBg="1"/>
      <p:bldP spid="542748" grpId="0" animBg="1"/>
      <p:bldP spid="542749" grpId="0" animBg="1"/>
      <p:bldP spid="542750" grpId="0" animBg="1"/>
      <p:bldP spid="542751" grpId="0" animBg="1"/>
      <p:bldP spid="542752" grpId="0" animBg="1"/>
      <p:bldP spid="542753" grpId="0" animBg="1"/>
      <p:bldP spid="542754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ChangeArrowheads="1"/>
          </p:cNvSpPr>
          <p:nvPr/>
        </p:nvSpPr>
        <p:spPr bwMode="auto">
          <a:xfrm>
            <a:off x="3733800" y="1277830"/>
            <a:ext cx="1600200" cy="5257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39971" name="Rectangle 3"/>
          <p:cNvSpPr>
            <a:spLocks noChangeArrowheads="1"/>
          </p:cNvSpPr>
          <p:nvPr/>
        </p:nvSpPr>
        <p:spPr bwMode="auto">
          <a:xfrm>
            <a:off x="1905000" y="2192230"/>
            <a:ext cx="1600200" cy="3505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39972" name="Rectangle 4"/>
          <p:cNvSpPr>
            <a:spLocks noChangeArrowheads="1"/>
          </p:cNvSpPr>
          <p:nvPr/>
        </p:nvSpPr>
        <p:spPr bwMode="auto">
          <a:xfrm>
            <a:off x="76200" y="1354030"/>
            <a:ext cx="1600200" cy="54102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39974" name="AutoShape 6"/>
          <p:cNvSpPr>
            <a:spLocks noChangeArrowheads="1"/>
          </p:cNvSpPr>
          <p:nvPr/>
        </p:nvSpPr>
        <p:spPr bwMode="auto">
          <a:xfrm>
            <a:off x="152400" y="5545030"/>
            <a:ext cx="1444625" cy="914400"/>
          </a:xfrm>
          <a:prstGeom prst="flowChart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>
                <a:latin typeface="Georgia" pitchFamily="18" charset="0"/>
              </a:rPr>
              <a:t>Write metadata creation guidelines</a:t>
            </a:r>
          </a:p>
        </p:txBody>
      </p:sp>
      <p:sp>
        <p:nvSpPr>
          <p:cNvPr id="339975" name="AutoShape 7"/>
          <p:cNvSpPr>
            <a:spLocks noChangeArrowheads="1"/>
          </p:cNvSpPr>
          <p:nvPr/>
        </p:nvSpPr>
        <p:spPr bwMode="auto">
          <a:xfrm>
            <a:off x="152400" y="1735030"/>
            <a:ext cx="1444625" cy="990600"/>
          </a:xfrm>
          <a:prstGeom prst="flowChartDecisio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>
                <a:latin typeface="Georgia" pitchFamily="18" charset="0"/>
              </a:rPr>
              <a:t>Choose standards for native metadata</a:t>
            </a:r>
          </a:p>
        </p:txBody>
      </p:sp>
      <p:sp>
        <p:nvSpPr>
          <p:cNvPr id="339976" name="AutoShape 8"/>
          <p:cNvSpPr>
            <a:spLocks noChangeArrowheads="1"/>
          </p:cNvSpPr>
          <p:nvPr/>
        </p:nvSpPr>
        <p:spPr bwMode="auto">
          <a:xfrm>
            <a:off x="152400" y="3005030"/>
            <a:ext cx="1444625" cy="1066800"/>
          </a:xfrm>
          <a:prstGeom prst="flowChartDecisio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100">
                <a:latin typeface="+mn-lt"/>
              </a:rPr>
              <a:t>Who to share with?</a:t>
            </a:r>
          </a:p>
        </p:txBody>
      </p:sp>
      <p:sp>
        <p:nvSpPr>
          <p:cNvPr id="339977" name="AutoShape 9"/>
          <p:cNvSpPr>
            <a:spLocks noChangeArrowheads="1"/>
          </p:cNvSpPr>
          <p:nvPr/>
        </p:nvSpPr>
        <p:spPr bwMode="auto">
          <a:xfrm>
            <a:off x="152400" y="4249630"/>
            <a:ext cx="1444625" cy="1066800"/>
          </a:xfrm>
          <a:prstGeom prst="flowChartDecisio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000">
                <a:latin typeface="Georgia" pitchFamily="18" charset="0"/>
              </a:rPr>
              <a:t>Choose shared metadata formats</a:t>
            </a:r>
          </a:p>
        </p:txBody>
      </p:sp>
      <p:cxnSp>
        <p:nvCxnSpPr>
          <p:cNvPr id="339978" name="AutoShape 10"/>
          <p:cNvCxnSpPr>
            <a:cxnSpLocks noChangeShapeType="1"/>
            <a:stCxn id="339975" idx="2"/>
            <a:endCxn id="339976" idx="0"/>
          </p:cNvCxnSpPr>
          <p:nvPr/>
        </p:nvCxnSpPr>
        <p:spPr bwMode="auto">
          <a:xfrm>
            <a:off x="874713" y="2725630"/>
            <a:ext cx="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9979" name="AutoShape 11"/>
          <p:cNvCxnSpPr>
            <a:cxnSpLocks noChangeShapeType="1"/>
          </p:cNvCxnSpPr>
          <p:nvPr/>
        </p:nvCxnSpPr>
        <p:spPr bwMode="auto">
          <a:xfrm>
            <a:off x="874713" y="4071830"/>
            <a:ext cx="1587" cy="177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9980" name="AutoShape 12"/>
          <p:cNvCxnSpPr>
            <a:cxnSpLocks noChangeShapeType="1"/>
          </p:cNvCxnSpPr>
          <p:nvPr/>
        </p:nvCxnSpPr>
        <p:spPr bwMode="auto">
          <a:xfrm>
            <a:off x="863600" y="5329130"/>
            <a:ext cx="1588" cy="203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9981" name="Text Box 13"/>
          <p:cNvSpPr txBox="1">
            <a:spLocks noChangeArrowheads="1"/>
          </p:cNvSpPr>
          <p:nvPr/>
        </p:nvSpPr>
        <p:spPr bwMode="auto">
          <a:xfrm>
            <a:off x="304800" y="135403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Georgia" pitchFamily="18" charset="0"/>
              </a:rPr>
              <a:t>Plan</a:t>
            </a:r>
          </a:p>
        </p:txBody>
      </p:sp>
      <p:sp>
        <p:nvSpPr>
          <p:cNvPr id="339982" name="AutoShape 14"/>
          <p:cNvSpPr>
            <a:spLocks noChangeArrowheads="1"/>
          </p:cNvSpPr>
          <p:nvPr/>
        </p:nvSpPr>
        <p:spPr bwMode="auto">
          <a:xfrm>
            <a:off x="1981200" y="3335230"/>
            <a:ext cx="1447800" cy="762000"/>
          </a:xfrm>
          <a:prstGeom prst="flowChart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>
                <a:latin typeface="Georgia" pitchFamily="18" charset="0"/>
              </a:rPr>
              <a:t>Create metadata (thinking about shareability)</a:t>
            </a:r>
          </a:p>
        </p:txBody>
      </p:sp>
      <p:sp>
        <p:nvSpPr>
          <p:cNvPr id="339983" name="Text Box 15"/>
          <p:cNvSpPr txBox="1">
            <a:spLocks noChangeArrowheads="1"/>
          </p:cNvSpPr>
          <p:nvPr/>
        </p:nvSpPr>
        <p:spPr bwMode="auto">
          <a:xfrm>
            <a:off x="2209800" y="219223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Georgia" pitchFamily="18" charset="0"/>
              </a:rPr>
              <a:t>Create</a:t>
            </a:r>
          </a:p>
        </p:txBody>
      </p:sp>
      <p:sp>
        <p:nvSpPr>
          <p:cNvPr id="339984" name="AutoShape 16"/>
          <p:cNvSpPr>
            <a:spLocks noChangeArrowheads="1"/>
          </p:cNvSpPr>
          <p:nvPr/>
        </p:nvSpPr>
        <p:spPr bwMode="auto">
          <a:xfrm>
            <a:off x="3810000" y="1887430"/>
            <a:ext cx="1447800" cy="685800"/>
          </a:xfrm>
          <a:prstGeom prst="flowChart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>
                <a:latin typeface="Georgia" pitchFamily="18" charset="0"/>
              </a:rPr>
              <a:t>Perform conceptual mapping</a:t>
            </a:r>
          </a:p>
        </p:txBody>
      </p:sp>
      <p:sp>
        <p:nvSpPr>
          <p:cNvPr id="339985" name="AutoShape 17"/>
          <p:cNvSpPr>
            <a:spLocks noChangeArrowheads="1"/>
          </p:cNvSpPr>
          <p:nvPr/>
        </p:nvSpPr>
        <p:spPr bwMode="auto">
          <a:xfrm>
            <a:off x="3810000" y="3106630"/>
            <a:ext cx="1447800" cy="685800"/>
          </a:xfrm>
          <a:prstGeom prst="flowChart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100" dirty="0">
                <a:latin typeface="+mn-lt"/>
              </a:rPr>
              <a:t>Perform technical mapping</a:t>
            </a:r>
          </a:p>
        </p:txBody>
      </p:sp>
      <p:sp>
        <p:nvSpPr>
          <p:cNvPr id="339986" name="AutoShape 18"/>
          <p:cNvSpPr>
            <a:spLocks noChangeArrowheads="1"/>
          </p:cNvSpPr>
          <p:nvPr/>
        </p:nvSpPr>
        <p:spPr bwMode="auto">
          <a:xfrm>
            <a:off x="3810000" y="4325830"/>
            <a:ext cx="1447800" cy="685800"/>
          </a:xfrm>
          <a:prstGeom prst="flowChart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100" dirty="0">
                <a:latin typeface="+mn-lt"/>
              </a:rPr>
              <a:t>Validate transformed metadata</a:t>
            </a:r>
          </a:p>
        </p:txBody>
      </p:sp>
      <p:sp>
        <p:nvSpPr>
          <p:cNvPr id="339987" name="AutoShape 19"/>
          <p:cNvSpPr>
            <a:spLocks noChangeArrowheads="1"/>
          </p:cNvSpPr>
          <p:nvPr/>
        </p:nvSpPr>
        <p:spPr bwMode="auto">
          <a:xfrm>
            <a:off x="3810000" y="5545030"/>
            <a:ext cx="1447800" cy="685800"/>
          </a:xfrm>
          <a:prstGeom prst="flowChart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100" dirty="0">
                <a:latin typeface="+mn-lt"/>
              </a:rPr>
              <a:t>Test shared metadata with protocol conformance tools</a:t>
            </a:r>
          </a:p>
        </p:txBody>
      </p:sp>
      <p:sp>
        <p:nvSpPr>
          <p:cNvPr id="339988" name="Text Box 20"/>
          <p:cNvSpPr txBox="1">
            <a:spLocks noChangeArrowheads="1"/>
          </p:cNvSpPr>
          <p:nvPr/>
        </p:nvSpPr>
        <p:spPr bwMode="auto">
          <a:xfrm>
            <a:off x="3886200" y="127783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Georgia" pitchFamily="18" charset="0"/>
              </a:rPr>
              <a:t>Transform</a:t>
            </a:r>
          </a:p>
        </p:txBody>
      </p:sp>
      <p:sp>
        <p:nvSpPr>
          <p:cNvPr id="339989" name="Line 21"/>
          <p:cNvSpPr>
            <a:spLocks noChangeShapeType="1"/>
          </p:cNvSpPr>
          <p:nvPr/>
        </p:nvSpPr>
        <p:spPr bwMode="auto">
          <a:xfrm>
            <a:off x="4495800" y="261133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990" name="Line 22"/>
          <p:cNvSpPr>
            <a:spLocks noChangeShapeType="1"/>
          </p:cNvSpPr>
          <p:nvPr/>
        </p:nvSpPr>
        <p:spPr bwMode="auto">
          <a:xfrm>
            <a:off x="4495800" y="381783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991" name="Line 23"/>
          <p:cNvSpPr>
            <a:spLocks noChangeShapeType="1"/>
          </p:cNvSpPr>
          <p:nvPr/>
        </p:nvSpPr>
        <p:spPr bwMode="auto">
          <a:xfrm>
            <a:off x="4495800" y="506243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992" name="Rectangle 24"/>
          <p:cNvSpPr>
            <a:spLocks noChangeArrowheads="1"/>
          </p:cNvSpPr>
          <p:nvPr/>
        </p:nvSpPr>
        <p:spPr bwMode="auto">
          <a:xfrm>
            <a:off x="5562600" y="2192230"/>
            <a:ext cx="1600200" cy="3505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39993" name="AutoShape 25"/>
          <p:cNvSpPr>
            <a:spLocks noChangeArrowheads="1"/>
          </p:cNvSpPr>
          <p:nvPr/>
        </p:nvSpPr>
        <p:spPr bwMode="auto">
          <a:xfrm>
            <a:off x="5638800" y="2878030"/>
            <a:ext cx="1447800" cy="762000"/>
          </a:xfrm>
          <a:prstGeom prst="flowChart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100" dirty="0">
                <a:latin typeface="+mn-lt"/>
              </a:rPr>
              <a:t>Implement sharing protocol</a:t>
            </a:r>
          </a:p>
        </p:txBody>
      </p:sp>
      <p:sp>
        <p:nvSpPr>
          <p:cNvPr id="339994" name="Text Box 26"/>
          <p:cNvSpPr txBox="1">
            <a:spLocks noChangeArrowheads="1"/>
          </p:cNvSpPr>
          <p:nvPr/>
        </p:nvSpPr>
        <p:spPr bwMode="auto">
          <a:xfrm>
            <a:off x="5791200" y="219223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Georgia" pitchFamily="18" charset="0"/>
              </a:rPr>
              <a:t>Share</a:t>
            </a:r>
          </a:p>
        </p:txBody>
      </p:sp>
      <p:sp>
        <p:nvSpPr>
          <p:cNvPr id="339995" name="AutoShape 27"/>
          <p:cNvSpPr>
            <a:spLocks noChangeArrowheads="1"/>
          </p:cNvSpPr>
          <p:nvPr/>
        </p:nvSpPr>
        <p:spPr bwMode="auto">
          <a:xfrm>
            <a:off x="5638800" y="4097230"/>
            <a:ext cx="1447800" cy="762000"/>
          </a:xfrm>
          <a:prstGeom prst="flowChart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100">
                <a:latin typeface="+mn-lt"/>
              </a:rPr>
              <a:t>Communicate with aggregators</a:t>
            </a:r>
          </a:p>
        </p:txBody>
      </p:sp>
      <p:sp>
        <p:nvSpPr>
          <p:cNvPr id="339996" name="Rectangle 28"/>
          <p:cNvSpPr>
            <a:spLocks noChangeArrowheads="1"/>
          </p:cNvSpPr>
          <p:nvPr/>
        </p:nvSpPr>
        <p:spPr bwMode="auto">
          <a:xfrm>
            <a:off x="7391400" y="2192230"/>
            <a:ext cx="1600200" cy="35052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39997" name="AutoShape 29"/>
          <p:cNvSpPr>
            <a:spLocks noChangeArrowheads="1"/>
          </p:cNvSpPr>
          <p:nvPr/>
        </p:nvSpPr>
        <p:spPr bwMode="auto">
          <a:xfrm>
            <a:off x="7467600" y="2906605"/>
            <a:ext cx="1447800" cy="733425"/>
          </a:xfrm>
          <a:prstGeom prst="flowChart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100" dirty="0">
                <a:latin typeface="+mn-lt"/>
              </a:rPr>
              <a:t>See who is collecting your metadata</a:t>
            </a:r>
          </a:p>
        </p:txBody>
      </p:sp>
      <p:sp>
        <p:nvSpPr>
          <p:cNvPr id="339998" name="AutoShape 30"/>
          <p:cNvSpPr>
            <a:spLocks noChangeArrowheads="1"/>
          </p:cNvSpPr>
          <p:nvPr/>
        </p:nvSpPr>
        <p:spPr bwMode="auto">
          <a:xfrm>
            <a:off x="7467600" y="4097230"/>
            <a:ext cx="1447800" cy="733425"/>
          </a:xfrm>
          <a:prstGeom prst="flowChart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>
                <a:latin typeface="Georgia" pitchFamily="18" charset="0"/>
              </a:rPr>
              <a:t>Review your metadata in aggregations</a:t>
            </a:r>
          </a:p>
        </p:txBody>
      </p:sp>
      <p:sp>
        <p:nvSpPr>
          <p:cNvPr id="339999" name="Text Box 31"/>
          <p:cNvSpPr txBox="1">
            <a:spLocks noChangeArrowheads="1"/>
          </p:cNvSpPr>
          <p:nvPr/>
        </p:nvSpPr>
        <p:spPr bwMode="auto">
          <a:xfrm>
            <a:off x="7543800" y="219223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Georgia" pitchFamily="18" charset="0"/>
              </a:rPr>
              <a:t>Assess</a:t>
            </a:r>
          </a:p>
        </p:txBody>
      </p:sp>
      <p:sp>
        <p:nvSpPr>
          <p:cNvPr id="340000" name="Line 32"/>
          <p:cNvSpPr>
            <a:spLocks noChangeShapeType="1"/>
          </p:cNvSpPr>
          <p:nvPr/>
        </p:nvSpPr>
        <p:spPr bwMode="auto">
          <a:xfrm>
            <a:off x="6324600" y="364003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0001" name="Line 33"/>
          <p:cNvSpPr>
            <a:spLocks noChangeShapeType="1"/>
          </p:cNvSpPr>
          <p:nvPr/>
        </p:nvSpPr>
        <p:spPr bwMode="auto">
          <a:xfrm>
            <a:off x="8153400" y="3640030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0002" name="AutoShape 34"/>
          <p:cNvSpPr>
            <a:spLocks noChangeArrowheads="1"/>
          </p:cNvSpPr>
          <p:nvPr/>
        </p:nvSpPr>
        <p:spPr bwMode="auto">
          <a:xfrm>
            <a:off x="1295400" y="409723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40003" name="AutoShape 35"/>
          <p:cNvSpPr>
            <a:spLocks noChangeArrowheads="1"/>
          </p:cNvSpPr>
          <p:nvPr/>
        </p:nvSpPr>
        <p:spPr bwMode="auto">
          <a:xfrm>
            <a:off x="3200400" y="257323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40004" name="AutoShape 36"/>
          <p:cNvSpPr>
            <a:spLocks noChangeArrowheads="1"/>
          </p:cNvSpPr>
          <p:nvPr/>
        </p:nvSpPr>
        <p:spPr bwMode="auto">
          <a:xfrm>
            <a:off x="5029200" y="371623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40005" name="AutoShape 37"/>
          <p:cNvSpPr>
            <a:spLocks noChangeArrowheads="1"/>
          </p:cNvSpPr>
          <p:nvPr/>
        </p:nvSpPr>
        <p:spPr bwMode="auto">
          <a:xfrm>
            <a:off x="6781800" y="493543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40006" name="AutoShape 38"/>
          <p:cNvSpPr>
            <a:spLocks noChangeArrowheads="1"/>
          </p:cNvSpPr>
          <p:nvPr/>
        </p:nvSpPr>
        <p:spPr bwMode="auto">
          <a:xfrm rot="10200000">
            <a:off x="3352800" y="6081478"/>
            <a:ext cx="5486400" cy="609600"/>
          </a:xfrm>
          <a:prstGeom prst="curvedDownArrow">
            <a:avLst>
              <a:gd name="adj1" fmla="val 91250"/>
              <a:gd name="adj2" fmla="val 360000"/>
              <a:gd name="adj3" fmla="val 33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0694" name="Title 40"/>
          <p:cNvSpPr>
            <a:spLocks noGrp="1"/>
          </p:cNvSpPr>
          <p:nvPr>
            <p:ph type="title"/>
          </p:nvPr>
        </p:nvSpPr>
        <p:spPr>
          <a:xfrm>
            <a:off x="457200" y="343437"/>
            <a:ext cx="82296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Sharing workflow</a:t>
            </a:r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>
          <a:xfrm>
            <a:off x="6586536" y="609600"/>
            <a:ext cx="957264" cy="457200"/>
          </a:xfrm>
        </p:spPr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63</a:t>
            </a:fld>
            <a:endParaRPr kumimoji="0" lang="en-US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>
          <a:xfrm>
            <a:off x="5257800" y="609600"/>
            <a:ext cx="1325880" cy="457200"/>
          </a:xfrm>
        </p:spPr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0" grpId="0" animBg="1"/>
      <p:bldP spid="339971" grpId="0" animBg="1"/>
      <p:bldP spid="339972" grpId="0" animBg="1"/>
      <p:bldP spid="339974" grpId="0" animBg="1"/>
      <p:bldP spid="339975" grpId="0" animBg="1"/>
      <p:bldP spid="339976" grpId="0" animBg="1"/>
      <p:bldP spid="339977" grpId="0" animBg="1"/>
      <p:bldP spid="339981" grpId="0"/>
      <p:bldP spid="339982" grpId="0" animBg="1"/>
      <p:bldP spid="339983" grpId="0"/>
      <p:bldP spid="339984" grpId="0" animBg="1"/>
      <p:bldP spid="339985" grpId="0" animBg="1"/>
      <p:bldP spid="339986" grpId="0" animBg="1"/>
      <p:bldP spid="339987" grpId="0" animBg="1"/>
      <p:bldP spid="339988" grpId="0"/>
      <p:bldP spid="339989" grpId="0" animBg="1"/>
      <p:bldP spid="339990" grpId="0" animBg="1"/>
      <p:bldP spid="339991" grpId="0" animBg="1"/>
      <p:bldP spid="339992" grpId="0" animBg="1"/>
      <p:bldP spid="339993" grpId="0" animBg="1"/>
      <p:bldP spid="339994" grpId="0"/>
      <p:bldP spid="339995" grpId="0" animBg="1"/>
      <p:bldP spid="339996" grpId="0" animBg="1"/>
      <p:bldP spid="339997" grpId="0" animBg="1"/>
      <p:bldP spid="339998" grpId="0" animBg="1"/>
      <p:bldP spid="339999" grpId="0"/>
      <p:bldP spid="340000" grpId="0" animBg="1"/>
      <p:bldP spid="340001" grpId="0" animBg="1"/>
      <p:bldP spid="340002" grpId="0" animBg="1"/>
      <p:bldP spid="340003" grpId="0" animBg="1"/>
      <p:bldP spid="340004" grpId="0" animBg="1"/>
      <p:bldP spid="340005" grpId="0" animBg="1"/>
      <p:bldP spid="340006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Before you share…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Check your metadata</a:t>
            </a:r>
          </a:p>
          <a:p>
            <a:pPr lvl="1" eaLnBrk="1" hangingPunct="1"/>
            <a:r>
              <a:rPr lang="en-US" smtClean="0"/>
              <a:t>Appropriate view?</a:t>
            </a:r>
          </a:p>
          <a:p>
            <a:pPr lvl="1" eaLnBrk="1" hangingPunct="1"/>
            <a:r>
              <a:rPr lang="en-US" smtClean="0"/>
              <a:t>Consistent?</a:t>
            </a:r>
          </a:p>
          <a:p>
            <a:pPr lvl="1" eaLnBrk="1" hangingPunct="1"/>
            <a:r>
              <a:rPr lang="en-US" smtClean="0"/>
              <a:t>Context provided?</a:t>
            </a:r>
          </a:p>
          <a:p>
            <a:pPr lvl="1" eaLnBrk="1" hangingPunct="1"/>
            <a:r>
              <a:rPr lang="en-US" smtClean="0"/>
              <a:t>Does the aggregator have what they need?</a:t>
            </a:r>
          </a:p>
          <a:p>
            <a:pPr lvl="1" eaLnBrk="1" hangingPunct="1"/>
            <a:r>
              <a:rPr lang="en-US" smtClean="0"/>
              <a:t>Documented?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/>
              <a:t>Can a stranger tell you what the record describes?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64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reality of sharing metadata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can no longer afford to only think about our local users</a:t>
            </a:r>
          </a:p>
          <a:p>
            <a:pPr eaLnBrk="1" hangingPunct="1"/>
            <a:r>
              <a:rPr lang="en-US" smtClean="0"/>
              <a:t>Creating shareable metadata will require more work on your part</a:t>
            </a:r>
          </a:p>
          <a:p>
            <a:pPr eaLnBrk="1" hangingPunct="1"/>
            <a:r>
              <a:rPr lang="en-US" smtClean="0"/>
              <a:t>Creating shareable metadata will require our vendors to support (more) standards</a:t>
            </a:r>
          </a:p>
          <a:p>
            <a:pPr eaLnBrk="1" hangingPunct="1"/>
            <a:r>
              <a:rPr lang="en-US" smtClean="0"/>
              <a:t>Creating shareable metadata is no longer an option, it’s a requirement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65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Putting it all into practice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 written documentation</a:t>
            </a:r>
          </a:p>
          <a:p>
            <a:pPr eaLnBrk="1" hangingPunct="1"/>
            <a:r>
              <a:rPr lang="en-US" smtClean="0"/>
              <a:t>Develop a quality control workflow for metadata creation</a:t>
            </a:r>
          </a:p>
          <a:p>
            <a:pPr eaLnBrk="1" hangingPunct="1"/>
            <a:r>
              <a:rPr lang="en-US" smtClean="0"/>
              <a:t>Share your findings with others</a:t>
            </a:r>
          </a:p>
          <a:p>
            <a:pPr eaLnBrk="1" hangingPunct="1"/>
            <a:r>
              <a:rPr lang="en-US" smtClean="0"/>
              <a:t>Get better with every new online collection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66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Thank you!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For more information:</a:t>
            </a:r>
          </a:p>
          <a:p>
            <a:pPr lvl="1" eaLnBrk="1" hangingPunct="1">
              <a:defRPr/>
            </a:pPr>
            <a:r>
              <a:rPr lang="en-US" dirty="0" smtClean="0">
                <a:hlinkClick r:id="rId3"/>
              </a:rPr>
              <a:t>jenlrile@indiana.edu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Metadata librarians listserv: </a:t>
            </a:r>
            <a:r>
              <a:rPr lang="en-US" dirty="0" smtClean="0">
                <a:hlinkClick r:id="rId4"/>
              </a:rPr>
              <a:t>http://metadatalibrarians.monarchos.com/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These presentation slides:</a:t>
            </a:r>
            <a:br>
              <a:rPr lang="en-US" dirty="0" smtClean="0"/>
            </a:br>
            <a:r>
              <a:rPr lang="en-US" dirty="0" smtClean="0">
                <a:hlinkClick r:id="rId5"/>
              </a:rPr>
              <a:t>http://www.dlib.indiana.edu/~</a:t>
            </a:r>
            <a:r>
              <a:rPr lang="en-US" dirty="0" smtClean="0">
                <a:hlinkClick r:id="rId5"/>
              </a:rPr>
              <a:t>jenlrile/presentations/slis/10spring/s631/s631.pptx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My best advice:</a:t>
            </a:r>
          </a:p>
          <a:p>
            <a:pPr lvl="1" eaLnBrk="1" hangingPunct="1">
              <a:defRPr/>
            </a:pPr>
            <a:r>
              <a:rPr lang="en-US" dirty="0" smtClean="0"/>
              <a:t>Read</a:t>
            </a:r>
          </a:p>
          <a:p>
            <a:pPr lvl="1" eaLnBrk="1" hangingPunct="1">
              <a:defRPr/>
            </a:pPr>
            <a:r>
              <a:rPr lang="en-US" dirty="0" smtClean="0"/>
              <a:t>Talk to colleagues</a:t>
            </a:r>
          </a:p>
          <a:p>
            <a:pPr lvl="1" eaLnBrk="1" hangingPunct="1">
              <a:defRPr/>
            </a:pPr>
            <a:r>
              <a:rPr lang="en-US" dirty="0" smtClean="0"/>
              <a:t>Know WHY you are doing things the way you’re doing them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67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Some types of metadata</a:t>
            </a:r>
          </a:p>
        </p:txBody>
      </p:sp>
      <p:graphicFrame>
        <p:nvGraphicFramePr>
          <p:cNvPr id="452672" name="Group 64"/>
          <p:cNvGraphicFramePr>
            <a:graphicFrameLocks noGrp="1"/>
          </p:cNvGraphicFramePr>
          <p:nvPr>
            <p:ph idx="1"/>
          </p:nvPr>
        </p:nvGraphicFramePr>
        <p:xfrm>
          <a:off x="877888" y="1535176"/>
          <a:ext cx="7656512" cy="5246624"/>
        </p:xfrm>
        <a:graphic>
          <a:graphicData uri="http://schemas.openxmlformats.org/drawingml/2006/table">
            <a:tbl>
              <a:tblPr/>
              <a:tblGrid>
                <a:gridCol w="2667000"/>
                <a:gridCol w="4989512"/>
              </a:tblGrid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Descriptive metadata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80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Searching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Browsing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Display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Interoperability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66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Technical metadata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Interoperability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Digital object management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Preservation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Preservation metadata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Interoperability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Preservation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Rights metadata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Interoperability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Digital object 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Structural metadata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Navigation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Markup languages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8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Navigation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Enhancing content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7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Content Placeholder 7" descr="imh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038" y="1828800"/>
            <a:ext cx="767556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tangle 28"/>
          <p:cNvSpPr/>
          <p:nvPr/>
        </p:nvSpPr>
        <p:spPr>
          <a:xfrm>
            <a:off x="3816350" y="2466975"/>
            <a:ext cx="4572000" cy="4572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030413" y="2952750"/>
            <a:ext cx="831850" cy="20002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011238" y="3181350"/>
            <a:ext cx="2819400" cy="3429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611438" y="2695575"/>
            <a:ext cx="1066800" cy="228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87438" y="2681288"/>
            <a:ext cx="1066800" cy="228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21238" y="3000375"/>
            <a:ext cx="2438400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135438" y="3533775"/>
            <a:ext cx="4114800" cy="3124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1875" y="2452688"/>
            <a:ext cx="1066800" cy="228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47" name="Title 14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How metadata is used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8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descriptive metadata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Digital library content management systems</a:t>
            </a:r>
          </a:p>
          <a:p>
            <a:pPr lvl="1" eaLnBrk="1" hangingPunct="1"/>
            <a:r>
              <a:rPr lang="en-US" smtClean="0">
                <a:hlinkClick r:id="rId3"/>
              </a:rPr>
              <a:t>CONTENTdm</a:t>
            </a:r>
            <a:endParaRPr lang="en-US" smtClean="0"/>
          </a:p>
          <a:p>
            <a:pPr lvl="1" eaLnBrk="1" hangingPunct="1"/>
            <a:r>
              <a:rPr lang="en-US" smtClean="0">
                <a:hlinkClick r:id="rId4"/>
              </a:rPr>
              <a:t>ExLibris Digitool</a:t>
            </a:r>
            <a:endParaRPr lang="en-US" smtClean="0"/>
          </a:p>
          <a:p>
            <a:pPr lvl="1" eaLnBrk="1" hangingPunct="1"/>
            <a:r>
              <a:rPr lang="en-US" smtClean="0">
                <a:hlinkClick r:id="rId5"/>
              </a:rPr>
              <a:t>Greenstone</a:t>
            </a:r>
            <a:endParaRPr lang="en-US" smtClean="0"/>
          </a:p>
          <a:p>
            <a:pPr lvl="1" eaLnBrk="1" hangingPunct="1"/>
            <a:r>
              <a:rPr lang="en-US" smtClean="0">
                <a:hlinkClick r:id="rId6"/>
              </a:rPr>
              <a:t>DSpace</a:t>
            </a:r>
            <a:endParaRPr lang="en-US" smtClean="0"/>
          </a:p>
          <a:p>
            <a:pPr eaLnBrk="1" hangingPunct="1"/>
            <a:r>
              <a:rPr lang="en-US" smtClean="0"/>
              <a:t>Library catalogs</a:t>
            </a:r>
          </a:p>
          <a:p>
            <a:pPr eaLnBrk="1" hangingPunct="1"/>
            <a:r>
              <a:rPr lang="en-US" smtClean="0"/>
              <a:t>Spreadsheets &amp; databases</a:t>
            </a:r>
          </a:p>
          <a:p>
            <a:pPr eaLnBrk="1" hangingPunct="1"/>
            <a:r>
              <a:rPr lang="en-US" smtClean="0"/>
              <a:t>Directly in XML (generally not recommended)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9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S631 Advanced Cataloging - Indianapolis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536</TotalTime>
  <Words>3289</Words>
  <Application>Microsoft Office PowerPoint</Application>
  <PresentationFormat>On-screen Show (4:3)</PresentationFormat>
  <Paragraphs>914</Paragraphs>
  <Slides>67</Slides>
  <Notes>66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Urban</vt:lpstr>
      <vt:lpstr>Introduction to Metadata for Cultural Heritage Organizations</vt:lpstr>
      <vt:lpstr>Many definitions of metadata</vt:lpstr>
      <vt:lpstr>Refining a definition</vt:lpstr>
      <vt:lpstr>Some uses of metadata</vt:lpstr>
      <vt:lpstr>Metadata and cataloging</vt:lpstr>
      <vt:lpstr>Metadata in digital library projects</vt:lpstr>
      <vt:lpstr>Some types of metadata</vt:lpstr>
      <vt:lpstr>How metadata is used</vt:lpstr>
      <vt:lpstr>Creating descriptive metadata</vt:lpstr>
      <vt:lpstr>Creating other types of metadata</vt:lpstr>
      <vt:lpstr>Descriptive metadata</vt:lpstr>
      <vt:lpstr>Levels of control</vt:lpstr>
      <vt:lpstr>Simple Dublin Core (DC)</vt:lpstr>
      <vt:lpstr>Content/value standards for DC</vt:lpstr>
      <vt:lpstr>Some limitations of DC</vt:lpstr>
      <vt:lpstr>Good times to use DC</vt:lpstr>
      <vt:lpstr>Slide 17</vt:lpstr>
      <vt:lpstr>Qualified Dublin Core (QDC)</vt:lpstr>
      <vt:lpstr>Limitations of QDC</vt:lpstr>
      <vt:lpstr>Best times to use QDC</vt:lpstr>
      <vt:lpstr>Slide 21</vt:lpstr>
      <vt:lpstr>MAchine Readable Cataloging (MARC)</vt:lpstr>
      <vt:lpstr>Content/value standards for MARC</vt:lpstr>
      <vt:lpstr>Limitations of MARC</vt:lpstr>
      <vt:lpstr>Good times to use MARC</vt:lpstr>
      <vt:lpstr>Slide 26</vt:lpstr>
      <vt:lpstr>MARC in XML (MARCXML)</vt:lpstr>
      <vt:lpstr>Limitations of MARCXML</vt:lpstr>
      <vt:lpstr>Best times to use MARCXML</vt:lpstr>
      <vt:lpstr>Slide 30</vt:lpstr>
      <vt:lpstr>Metadata Object Description Schema (MODS)</vt:lpstr>
      <vt:lpstr>MODS differences from MARC</vt:lpstr>
      <vt:lpstr>Content/value standards for MODS</vt:lpstr>
      <vt:lpstr>Limitations of MODS</vt:lpstr>
      <vt:lpstr>Good times to use MODS</vt:lpstr>
      <vt:lpstr>Slide 36</vt:lpstr>
      <vt:lpstr>Visual Resources Association (VRA) Core</vt:lpstr>
      <vt:lpstr>Categories for the Description of Works of Art (CDWA) Lite</vt:lpstr>
      <vt:lpstr>Structure standards for learning materials</vt:lpstr>
      <vt:lpstr>Encoded Archival Description (EAD)</vt:lpstr>
      <vt:lpstr>Text Encoding Initiative (TEI)</vt:lpstr>
      <vt:lpstr>How do I pick standards? (1)</vt:lpstr>
      <vt:lpstr>How do I pick standards? (2)</vt:lpstr>
      <vt:lpstr>Assessing materials for ease of metadata creation</vt:lpstr>
      <vt:lpstr>Assessing currently existing metadata</vt:lpstr>
      <vt:lpstr>Assessing software capabilities</vt:lpstr>
      <vt:lpstr>Beyond descriptive metadata</vt:lpstr>
      <vt:lpstr>Technical metadata</vt:lpstr>
      <vt:lpstr>Image technical metadata</vt:lpstr>
      <vt:lpstr>Text technical metadata</vt:lpstr>
      <vt:lpstr>Audio technical metadata</vt:lpstr>
      <vt:lpstr>Video technical metadata</vt:lpstr>
      <vt:lpstr>Preservation metadata</vt:lpstr>
      <vt:lpstr>Rights metadata</vt:lpstr>
      <vt:lpstr>Structural metadata</vt:lpstr>
      <vt:lpstr>Why you should care about these standards</vt:lpstr>
      <vt:lpstr>Building “Good digital collections”*</vt:lpstr>
      <vt:lpstr>Where your metadata can go</vt:lpstr>
      <vt:lpstr>Why share metadata?</vt:lpstr>
      <vt:lpstr>Sharing your metadata</vt:lpstr>
      <vt:lpstr>OAI-PMH</vt:lpstr>
      <vt:lpstr>Three possible architectures</vt:lpstr>
      <vt:lpstr>Sharing workflow</vt:lpstr>
      <vt:lpstr>Before you share…</vt:lpstr>
      <vt:lpstr>The reality of sharing metadata</vt:lpstr>
      <vt:lpstr>Putting it all into practice</vt:lpstr>
      <vt:lpstr>Thank you!</vt:lpstr>
    </vt:vector>
  </TitlesOfParts>
  <Company>Solinet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Topics in  OCLC Connexion</dc:title>
  <dc:creator>DORN</dc:creator>
  <cp:lastModifiedBy>jenlrile</cp:lastModifiedBy>
  <cp:revision>52</cp:revision>
  <dcterms:created xsi:type="dcterms:W3CDTF">2003-07-25T14:47:19Z</dcterms:created>
  <dcterms:modified xsi:type="dcterms:W3CDTF">2010-04-08T17:41:20Z</dcterms:modified>
</cp:coreProperties>
</file>