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25"/>
  </p:notesMasterIdLst>
  <p:sldIdLst>
    <p:sldId id="256" r:id="rId3"/>
    <p:sldId id="338" r:id="rId4"/>
    <p:sldId id="340" r:id="rId5"/>
    <p:sldId id="342" r:id="rId6"/>
    <p:sldId id="341" r:id="rId7"/>
    <p:sldId id="371" r:id="rId8"/>
    <p:sldId id="260" r:id="rId9"/>
    <p:sldId id="269" r:id="rId10"/>
    <p:sldId id="360" r:id="rId11"/>
    <p:sldId id="346" r:id="rId12"/>
    <p:sldId id="345" r:id="rId13"/>
    <p:sldId id="347" r:id="rId14"/>
    <p:sldId id="358" r:id="rId15"/>
    <p:sldId id="356" r:id="rId16"/>
    <p:sldId id="361" r:id="rId17"/>
    <p:sldId id="365" r:id="rId18"/>
    <p:sldId id="366" r:id="rId19"/>
    <p:sldId id="367" r:id="rId20"/>
    <p:sldId id="368" r:id="rId21"/>
    <p:sldId id="369" r:id="rId22"/>
    <p:sldId id="370" r:id="rId23"/>
    <p:sldId id="36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6B14E61-8582-409A-9186-9AD429616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5E2322E-AF8C-493E-B631-84BFEB113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C1AE-A712-4E4F-A8AF-61C79F8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B02CF-044A-4482-835E-CEA0017A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135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C774C55-87C2-423C-A79D-A43D46E4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6ACA-96BB-449B-9C97-3D52A564C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06C1-68B1-488A-826E-FDE12592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0201-B5D1-40E0-9475-E1F11FC5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D053-D638-461C-BDE7-D7C15051A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433D-8A2D-482E-986B-7ED38113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118D-EED0-46B9-9102-71E2ECFA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9781-D82B-4D5F-8B78-4F0E259B0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8C64C-300E-41E6-BE1F-813BD8F7A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655A4-7893-4D4E-92C4-02CF106C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356F-9192-46F1-9508-311AD6C43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C254B-34D4-448E-A873-B80230FC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84F66-D873-4989-839D-9453ABF8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0122C-96AC-42D9-AF07-100C2032F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B954-B6FB-402F-9327-92034BCA9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6348-0235-4035-A122-29AE65B75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AF5C-2E5B-48C0-A64A-E84F9FCF0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BA63-D71C-4F73-8B5E-E40652F5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FDEB-86A7-42FB-B957-04BFDFEA7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BB13B43E-25D9-42A7-B977-8A5F031AA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 userDrawn="1"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S581: Archives and Records Management</a:t>
            </a:r>
            <a:endParaRPr lang="en-US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CDD086ED-806F-4B16-9125-4ED4E494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 userDrawn="1"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34152" name="Line 8"/>
            <p:cNvSpPr>
              <a:spLocks noChangeShapeType="1"/>
            </p:cNvSpPr>
            <p:nvPr userDrawn="1"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53" name="Rectangle 9"/>
            <p:cNvSpPr>
              <a:spLocks noChangeArrowheads="1"/>
            </p:cNvSpPr>
            <p:nvPr userDrawn="1"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4154" name="Rectangle 10"/>
            <p:cNvSpPr>
              <a:spLocks noChangeArrowheads="1"/>
            </p:cNvSpPr>
            <p:nvPr userDrawn="1"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4155" name="Rectangle 11"/>
            <p:cNvSpPr>
              <a:spLocks noChangeArrowheads="1"/>
            </p:cNvSpPr>
            <p:nvPr userDrawn="1"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4156" name="Rectangle 12"/>
            <p:cNvSpPr>
              <a:spLocks noChangeArrowheads="1"/>
            </p:cNvSpPr>
            <p:nvPr userDrawn="1"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na.edu/~libarch/Inst/178ins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ead/ag/aghome.html" TargetMode="External"/><Relationship Id="rId2" Type="http://schemas.openxmlformats.org/officeDocument/2006/relationships/hyperlink" Target="http://www.loc.gov/ead/tglib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clc.org/research/activities/past/rlg/ead/bpg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lib.indiana.edu/~jenlrile/presentations/slis/10fall/s581/InU-Ar-VAA8138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ead/tglib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EAD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Jenn Riley</a:t>
            </a:r>
          </a:p>
          <a:p>
            <a:pPr eaLnBrk="1" hangingPunct="1"/>
            <a:r>
              <a:rPr lang="en-US" smtClean="0">
                <a:latin typeface="Arial" charset="0"/>
              </a:rPr>
              <a:t>Metadata Librarian</a:t>
            </a:r>
          </a:p>
          <a:p>
            <a:pPr eaLnBrk="1" hangingPunct="1"/>
            <a:r>
              <a:rPr lang="en-US" smtClean="0">
                <a:latin typeface="Arial" charset="0"/>
              </a:rPr>
              <a:t>Digital Library Program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EAD is inherently flexible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EAD prescribes only a basic high-level structure</a:t>
            </a:r>
          </a:p>
          <a:p>
            <a:pPr eaLnBrk="1" hangingPunct="1">
              <a:defRPr/>
            </a:pPr>
            <a:r>
              <a:rPr lang="en-US" dirty="0" smtClean="0"/>
              <a:t>Most other elements available in multiple places</a:t>
            </a:r>
          </a:p>
          <a:p>
            <a:pPr eaLnBrk="1" hangingPunct="1">
              <a:defRPr/>
            </a:pPr>
            <a:r>
              <a:rPr lang="en-US" dirty="0" smtClean="0"/>
              <a:t>Classes of elements</a:t>
            </a:r>
          </a:p>
          <a:p>
            <a:pPr lvl="1" eaLnBrk="1" hangingPunct="1">
              <a:defRPr/>
            </a:pPr>
            <a:r>
              <a:rPr lang="en-US" dirty="0" smtClean="0"/>
              <a:t>Structural elements, e.g., </a:t>
            </a:r>
            <a:r>
              <a:rPr lang="en-US" dirty="0" err="1" smtClean="0"/>
              <a:t>archdesc</a:t>
            </a:r>
            <a:r>
              <a:rPr lang="en-US" dirty="0" smtClean="0"/>
              <a:t>, </a:t>
            </a:r>
            <a:r>
              <a:rPr lang="en-US" dirty="0" err="1" smtClean="0"/>
              <a:t>dsc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Content elements, e.g., </a:t>
            </a:r>
            <a:r>
              <a:rPr lang="en-US" dirty="0" err="1" smtClean="0"/>
              <a:t>controlaccess</a:t>
            </a:r>
            <a:r>
              <a:rPr lang="en-US" dirty="0" smtClean="0"/>
              <a:t>, </a:t>
            </a:r>
            <a:r>
              <a:rPr lang="en-US" dirty="0" err="1" smtClean="0"/>
              <a:t>scopecontent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Formatting elements, e.g., list, p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98F4D-7AAA-441F-AFCB-BB7C7EB90A8B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EAD structure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&lt;eadheader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&lt;frontmatter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&lt;archdesc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&lt;dsc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&lt;/ead&gt;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mtClean="0"/>
              <a:t>We’ll encode a </a:t>
            </a:r>
            <a:r>
              <a:rPr lang="en-US" smtClean="0">
                <a:hlinkClick r:id="rId2"/>
              </a:rPr>
              <a:t>finding aid </a:t>
            </a:r>
            <a:r>
              <a:rPr lang="en-US" smtClean="0"/>
              <a:t>as we go.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39C05-3B6E-493E-8312-15C258472E47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&lt;archdesc&gt;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the primary archival description of the collection, record group, or fonds</a:t>
            </a:r>
          </a:p>
          <a:p>
            <a:r>
              <a:rPr lang="en-US" smtClean="0"/>
              <a:t>Some interesting attributes</a:t>
            </a:r>
          </a:p>
          <a:p>
            <a:pPr lvl="1"/>
            <a:r>
              <a:rPr lang="en-US" smtClean="0"/>
              <a:t>level/otherlevel – from prescribed list</a:t>
            </a:r>
          </a:p>
          <a:p>
            <a:pPr lvl="1"/>
            <a:r>
              <a:rPr lang="en-US" smtClean="0"/>
              <a:t>type – inventory, register, etc.</a:t>
            </a:r>
          </a:p>
          <a:p>
            <a:r>
              <a:rPr lang="en-US" smtClean="0"/>
              <a:t>No prescribed order for subelements</a:t>
            </a:r>
          </a:p>
          <a:p>
            <a:r>
              <a:rPr lang="en-US" smtClean="0"/>
              <a:t>No prescribed label for subelements</a:t>
            </a:r>
          </a:p>
          <a:p>
            <a:pPr lvl="1"/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D65BD-A96C-40F1-8139-BED09B38D346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&lt;did&gt;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800"/>
          </a:xfrm>
        </p:spPr>
        <p:txBody>
          <a:bodyPr/>
          <a:lstStyle/>
          <a:p>
            <a:r>
              <a:rPr lang="en-US" sz="2800" smtClean="0"/>
              <a:t>Appears at many levels of description</a:t>
            </a:r>
          </a:p>
          <a:p>
            <a:r>
              <a:rPr lang="en-US" sz="2800" smtClean="0"/>
              <a:t>For main descriptive information</a:t>
            </a:r>
          </a:p>
          <a:p>
            <a:r>
              <a:rPr lang="en-US" sz="2800" smtClean="0"/>
              <a:t>Primary subelements</a:t>
            </a:r>
          </a:p>
          <a:p>
            <a:pPr lvl="1"/>
            <a:r>
              <a:rPr lang="en-US" sz="2400" smtClean="0"/>
              <a:t>&lt;origination&gt;/&lt;persname|corpname|famname|name&gt;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810000"/>
            <a:ext cx="2971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unittitle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unitdate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physdesc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&lt;abstract&gt;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physloc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76600" y="3810000"/>
            <a:ext cx="4038600" cy="2362200"/>
          </a:xfrm>
          <a:prstGeom prst="rect">
            <a:avLst/>
          </a:prstGeom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originalsloc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&lt;repository&gt;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unitid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</a:t>
            </a:r>
            <a:r>
              <a:rPr lang="en-US" sz="2400" kern="0" dirty="0" err="1">
                <a:latin typeface="+mn-lt"/>
              </a:rPr>
              <a:t>langmaterial</a:t>
            </a:r>
            <a:r>
              <a:rPr lang="en-US" sz="2400" kern="0" dirty="0">
                <a:latin typeface="+mn-lt"/>
              </a:rPr>
              <a:t>&gt;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&lt;note&gt;</a:t>
            </a: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en-US" sz="3200" kern="0" dirty="0">
              <a:latin typeface="+mn-lt"/>
            </a:endParaRP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9A62C-5094-4FF8-B58A-BF68B1EA944C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639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Other main &lt;archdesc&gt; subelements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bioghist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scopecontent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&lt;arrangement&gt;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separatedmaterial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relatedmaterial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accessrestrict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&lt;accruals&gt;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acqinfo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altformavail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&lt;appraisal&gt;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custodhist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prefercite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processinfo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userestrict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relatedmaterial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separatedmaterial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otherfindaid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&lt;bibliography&gt;</a:t>
            </a:r>
          </a:p>
          <a:p>
            <a:pPr>
              <a:defRPr/>
            </a:pPr>
            <a:r>
              <a:rPr lang="en-US" dirty="0" smtClean="0"/>
              <a:t>&lt;odd&gt;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A0922-D071-44E6-9BDC-E55EFC6D30F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741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You also might find useful…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smtClean="0"/>
              <a:t>Content</a:t>
            </a:r>
          </a:p>
          <a:p>
            <a:pPr lvl="1"/>
            <a:r>
              <a:rPr lang="en-US" sz="2800" smtClean="0"/>
              <a:t>&lt;head&gt;</a:t>
            </a:r>
          </a:p>
          <a:p>
            <a:pPr lvl="1"/>
            <a:r>
              <a:rPr lang="en-US" sz="2800" smtClean="0"/>
              <a:t>&lt;name&gt;</a:t>
            </a:r>
          </a:p>
          <a:p>
            <a:pPr lvl="1"/>
            <a:r>
              <a:rPr lang="en-US" sz="2800" smtClean="0"/>
              <a:t>&lt;title&gt;</a:t>
            </a:r>
          </a:p>
        </p:txBody>
      </p:sp>
      <p:sp>
        <p:nvSpPr>
          <p:cNvPr id="1843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smtClean="0"/>
              <a:t>Formatting</a:t>
            </a:r>
          </a:p>
          <a:p>
            <a:pPr lvl="1"/>
            <a:r>
              <a:rPr lang="en-US" sz="2800" smtClean="0"/>
              <a:t>&lt;p&gt;</a:t>
            </a:r>
          </a:p>
          <a:p>
            <a:pPr lvl="1"/>
            <a:r>
              <a:rPr lang="en-US" sz="2800" smtClean="0"/>
              <a:t>&lt;blockquote&gt;</a:t>
            </a:r>
          </a:p>
          <a:p>
            <a:pPr lvl="1"/>
            <a:r>
              <a:rPr lang="en-US" sz="2800" smtClean="0"/>
              <a:t>&lt;list&gt;</a:t>
            </a: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489DC-E4A9-473E-98D2-8F72D412753B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Intellectual structure: the &lt;dsc&gt;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&lt;c&gt; or &lt;c01&gt;…&lt;c12&gt;</a:t>
            </a:r>
          </a:p>
          <a:p>
            <a:pPr>
              <a:defRPr/>
            </a:pPr>
            <a:r>
              <a:rPr lang="en-US" dirty="0" smtClean="0"/>
              <a:t>Nested within each other to show hierarchy</a:t>
            </a:r>
          </a:p>
          <a:p>
            <a:pPr>
              <a:defRPr/>
            </a:pPr>
            <a:r>
              <a:rPr lang="en-US" dirty="0" smtClean="0"/>
              <a:t>Use them all in order, regardless of which level is being described</a:t>
            </a:r>
          </a:p>
          <a:p>
            <a:pPr>
              <a:defRPr/>
            </a:pPr>
            <a:r>
              <a:rPr lang="en-US" dirty="0" smtClean="0"/>
              <a:t>&lt;c01&gt; generally the series</a:t>
            </a:r>
          </a:p>
          <a:p>
            <a:pPr>
              <a:defRPr/>
            </a:pPr>
            <a:r>
              <a:rPr lang="en-US" dirty="0" smtClean="0"/>
              <a:t>&lt;c02&gt; …subseries</a:t>
            </a:r>
          </a:p>
          <a:p>
            <a:pPr>
              <a:defRPr/>
            </a:pPr>
            <a:r>
              <a:rPr lang="en-US" dirty="0" smtClean="0"/>
              <a:t>&lt;c03&gt; …file, etc.</a:t>
            </a:r>
          </a:p>
          <a:p>
            <a:pPr>
              <a:defRPr/>
            </a:pPr>
            <a:r>
              <a:rPr lang="en-US" dirty="0" smtClean="0"/>
              <a:t>Can use &lt;c0x&gt; for item as well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474C6-F347-421D-B417-245CE94DBBA6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&lt;c0x&gt; attributes and subelements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level attribute</a:t>
            </a:r>
          </a:p>
          <a:p>
            <a:pPr>
              <a:defRPr/>
            </a:pPr>
            <a:r>
              <a:rPr lang="en-US" dirty="0" smtClean="0"/>
              <a:t>&lt;did&gt; </a:t>
            </a:r>
            <a:r>
              <a:rPr lang="en-US" dirty="0" err="1" smtClean="0"/>
              <a:t>subelement</a:t>
            </a:r>
            <a:r>
              <a:rPr lang="en-US" dirty="0" smtClean="0"/>
              <a:t> - includes unit title, id, unit dates, language, etc.</a:t>
            </a:r>
          </a:p>
          <a:p>
            <a:pPr>
              <a:defRPr/>
            </a:pPr>
            <a:r>
              <a:rPr lang="en-US" dirty="0" smtClean="0"/>
              <a:t>Other descriptive </a:t>
            </a:r>
            <a:r>
              <a:rPr lang="en-US" dirty="0" err="1" smtClean="0"/>
              <a:t>subelements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scopecontent</a:t>
            </a:r>
            <a:r>
              <a:rPr lang="en-US" dirty="0" smtClean="0"/>
              <a:t>&gt;</a:t>
            </a:r>
          </a:p>
          <a:p>
            <a:pPr lvl="1">
              <a:defRPr/>
            </a:pPr>
            <a:r>
              <a:rPr lang="en-US" dirty="0" smtClean="0"/>
              <a:t>&lt;arrangement&gt;</a:t>
            </a:r>
          </a:p>
          <a:p>
            <a:pPr lvl="1">
              <a:defRPr/>
            </a:pPr>
            <a:r>
              <a:rPr lang="en-US" dirty="0" smtClean="0"/>
              <a:t>&lt;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  <a:p>
            <a:pPr lvl="1"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accessrestrict</a:t>
            </a:r>
            <a:r>
              <a:rPr lang="en-US" dirty="0" smtClean="0"/>
              <a:t>&gt;</a:t>
            </a:r>
          </a:p>
          <a:p>
            <a:pPr lvl="1">
              <a:defRPr/>
            </a:pPr>
            <a:r>
              <a:rPr lang="en-US" dirty="0" smtClean="0"/>
              <a:t>…and many more</a:t>
            </a:r>
          </a:p>
          <a:p>
            <a:pPr>
              <a:defRPr/>
            </a:pPr>
            <a:r>
              <a:rPr lang="en-US" dirty="0" smtClean="0"/>
              <a:t>Describe </a:t>
            </a:r>
            <a:r>
              <a:rPr lang="en-US" i="1" dirty="0" smtClean="0"/>
              <a:t>this </a:t>
            </a:r>
            <a:r>
              <a:rPr lang="en-US" dirty="0" smtClean="0"/>
              <a:t>component before opening its child</a:t>
            </a:r>
            <a:endParaRPr lang="en-US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8DA1F-6873-43E2-BFD7-E19690BD60C1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&lt;eadheader&gt; vs. &lt;frontmatter&gt;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Both &lt;</a:t>
            </a:r>
            <a:r>
              <a:rPr lang="en-US" dirty="0" err="1" smtClean="0"/>
              <a:t>eadheader</a:t>
            </a:r>
            <a:r>
              <a:rPr lang="en-US" dirty="0" smtClean="0"/>
              <a:t>&gt; and &lt;</a:t>
            </a:r>
            <a:r>
              <a:rPr lang="en-US" dirty="0" err="1" smtClean="0"/>
              <a:t>frontmatter</a:t>
            </a:r>
            <a:r>
              <a:rPr lang="en-US" dirty="0" smtClean="0"/>
              <a:t>&gt; describe the </a:t>
            </a:r>
            <a:r>
              <a:rPr lang="en-US" i="1" dirty="0" smtClean="0"/>
              <a:t>finding aid</a:t>
            </a:r>
            <a:r>
              <a:rPr lang="en-US" dirty="0" smtClean="0"/>
              <a:t>, not the </a:t>
            </a:r>
            <a:r>
              <a:rPr lang="en-US" i="1" dirty="0" smtClean="0"/>
              <a:t>collection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eadheader</a:t>
            </a:r>
            <a:r>
              <a:rPr lang="en-US" dirty="0" smtClean="0"/>
              <a:t>&gt; is structured information in a relatively predictable form and order</a:t>
            </a:r>
          </a:p>
          <a:p>
            <a:pPr>
              <a:defRPr/>
            </a:pPr>
            <a:r>
              <a:rPr lang="en-US" dirty="0" smtClean="0"/>
              <a:t>&lt;</a:t>
            </a:r>
            <a:r>
              <a:rPr lang="en-US" dirty="0" err="1" smtClean="0"/>
              <a:t>frontmatter</a:t>
            </a:r>
            <a:r>
              <a:rPr lang="en-US" dirty="0" smtClean="0"/>
              <a:t>&gt; similar in scope, but used to support the generation of title pages in legacy style</a:t>
            </a:r>
          </a:p>
          <a:p>
            <a:pPr>
              <a:defRPr/>
            </a:pPr>
            <a:r>
              <a:rPr lang="en-US" dirty="0" smtClean="0"/>
              <a:t>Many EAD implementers do not use 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E739C1-6F37-4AB7-8B33-D53FA9972D94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&lt;eadheader&gt; elements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eadid</a:t>
            </a:r>
          </a:p>
          <a:p>
            <a:pPr lvl="1"/>
            <a:r>
              <a:rPr lang="en-US" smtClean="0"/>
              <a:t>Unique ID for this finding aid</a:t>
            </a:r>
          </a:p>
          <a:p>
            <a:pPr lvl="1"/>
            <a:r>
              <a:rPr lang="en-US" smtClean="0"/>
              <a:t>For attribute values, see RLG Best Practice</a:t>
            </a:r>
          </a:p>
          <a:p>
            <a:r>
              <a:rPr lang="en-US" smtClean="0"/>
              <a:t>filedesc/titlestmt/titleproper</a:t>
            </a:r>
          </a:p>
          <a:p>
            <a:pPr lvl="1"/>
            <a:r>
              <a:rPr lang="en-US" smtClean="0"/>
              <a:t>“Guide to the xxx Papers/Records”</a:t>
            </a:r>
          </a:p>
          <a:p>
            <a:pPr lvl="1"/>
            <a:r>
              <a:rPr lang="en-US" smtClean="0"/>
              <a:t>“xxx Papers/Records, A Guide to the Collection”</a:t>
            </a:r>
          </a:p>
          <a:p>
            <a:pPr lvl="1"/>
            <a:endParaRPr 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EFA19-D90C-4B86-B8E6-7F1C9226753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Basics of EAD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“Encoded Archival Description”</a:t>
            </a:r>
          </a:p>
          <a:p>
            <a:pPr eaLnBrk="1" hangingPunct="1"/>
            <a:r>
              <a:rPr lang="en-US" dirty="0" smtClean="0"/>
              <a:t>XML</a:t>
            </a:r>
            <a:r>
              <a:rPr lang="en-US" i="1" dirty="0" smtClean="0"/>
              <a:t> markup language</a:t>
            </a:r>
            <a:r>
              <a:rPr lang="en-US" dirty="0" smtClean="0"/>
              <a:t> for archival finding aids</a:t>
            </a:r>
            <a:endParaRPr lang="en-US" i="1" dirty="0" smtClean="0"/>
          </a:p>
          <a:p>
            <a:pPr eaLnBrk="1" hangingPunct="1"/>
            <a:r>
              <a:rPr lang="en-US" dirty="0" smtClean="0"/>
              <a:t>Started at UC Berkeley in 1993, then continued development under Society of American Archivists</a:t>
            </a:r>
          </a:p>
          <a:p>
            <a:pPr eaLnBrk="1" hangingPunct="1"/>
            <a:r>
              <a:rPr lang="en-US" dirty="0" smtClean="0"/>
              <a:t>First stable version EAD 1.0, now </a:t>
            </a:r>
            <a:r>
              <a:rPr lang="en-US" dirty="0" smtClean="0"/>
              <a:t>EAD2002</a:t>
            </a:r>
          </a:p>
          <a:p>
            <a:pPr eaLnBrk="1" hangingPunct="1"/>
            <a:r>
              <a:rPr lang="en-US" dirty="0" smtClean="0"/>
              <a:t>SAA formed group for a revised version in February 2010; to be published August 2013</a:t>
            </a:r>
            <a:endParaRPr 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6C8D9-C09C-48BF-9BFA-209EB42B2F32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&lt;filedesc&gt;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err="1" smtClean="0"/>
              <a:t>titlestmt</a:t>
            </a:r>
            <a:r>
              <a:rPr lang="en-US" dirty="0" smtClean="0"/>
              <a:t> - in addition to </a:t>
            </a:r>
            <a:r>
              <a:rPr lang="en-US" dirty="0" err="1" smtClean="0"/>
              <a:t>titleproper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subtitle</a:t>
            </a:r>
          </a:p>
          <a:p>
            <a:pPr lvl="1">
              <a:defRPr/>
            </a:pPr>
            <a:r>
              <a:rPr lang="en-US" dirty="0" smtClean="0"/>
              <a:t>author</a:t>
            </a:r>
          </a:p>
          <a:p>
            <a:pPr>
              <a:defRPr/>
            </a:pPr>
            <a:r>
              <a:rPr lang="en-US" dirty="0" err="1" smtClean="0"/>
              <a:t>editionstmt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publicationstmt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seriesstmt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notestmt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REMEMBER – this is data about the </a:t>
            </a:r>
            <a:r>
              <a:rPr lang="en-US" i="1" dirty="0" smtClean="0"/>
              <a:t>finding aid</a:t>
            </a:r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CBB722-A942-478A-AFBD-331FC23A9E43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not remotely all!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Many, many, many more elements available</a:t>
            </a:r>
          </a:p>
          <a:p>
            <a:r>
              <a:rPr lang="en-US" smtClean="0"/>
              <a:t>Use them when you need them</a:t>
            </a:r>
          </a:p>
          <a:p>
            <a:r>
              <a:rPr lang="en-US" smtClean="0"/>
              <a:t>Look for balance between consistency and flexibility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25374-EF9C-4033-8071-A06E0AD9472B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more information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jenlrile@indiana.edu</a:t>
            </a:r>
          </a:p>
          <a:p>
            <a:r>
              <a:rPr lang="en-US" smtClean="0"/>
              <a:t>SAA EAD Workshops</a:t>
            </a:r>
          </a:p>
          <a:p>
            <a:r>
              <a:rPr lang="en-US" smtClean="0"/>
              <a:t>EAD Listserv </a:t>
            </a:r>
            <a:r>
              <a:rPr lang="en-US" sz="2800" smtClean="0"/>
              <a:t>&lt;http://www.loc.gov/ead/&gt;</a:t>
            </a:r>
            <a:endParaRPr lang="en-US" smtClean="0"/>
          </a:p>
          <a:p>
            <a:r>
              <a:rPr lang="en-US" smtClean="0"/>
              <a:t>Start with 3 special issues of journals</a:t>
            </a:r>
          </a:p>
          <a:p>
            <a:pPr lvl="1"/>
            <a:r>
              <a:rPr lang="en-US" i="1" smtClean="0"/>
              <a:t>American Archivist </a:t>
            </a:r>
            <a:r>
              <a:rPr lang="en-US" smtClean="0"/>
              <a:t>vol. 60: 3 (Summer 1997)</a:t>
            </a:r>
          </a:p>
          <a:p>
            <a:pPr lvl="1"/>
            <a:r>
              <a:rPr lang="en-US" i="1" smtClean="0"/>
              <a:t>American Archivist </a:t>
            </a:r>
            <a:r>
              <a:rPr lang="en-US" smtClean="0"/>
              <a:t>vol. 60: 4 (Fall 1997)</a:t>
            </a:r>
            <a:endParaRPr lang="en-US" i="1" smtClean="0"/>
          </a:p>
          <a:p>
            <a:pPr lvl="1"/>
            <a:r>
              <a:rPr lang="en-US" i="1" smtClean="0"/>
              <a:t>Archives and Museum Informatics </a:t>
            </a:r>
            <a:r>
              <a:rPr lang="en-US" smtClean="0"/>
              <a:t>12: 3-4 (1998)</a:t>
            </a:r>
            <a:endParaRPr lang="en-US" i="1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F24BB9-5214-4424-B46C-0A19B618116C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EAD as a markup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Different than a metadata structure standard (MARC, MODS, Dublin Core)</a:t>
            </a:r>
          </a:p>
          <a:p>
            <a:pPr lvl="1" eaLnBrk="1" hangingPunct="1">
              <a:defRPr/>
            </a:pPr>
            <a:r>
              <a:rPr lang="en-US" dirty="0" smtClean="0"/>
              <a:t>Designed explicitly for multi-level description</a:t>
            </a:r>
          </a:p>
          <a:p>
            <a:pPr lvl="1" eaLnBrk="1" hangingPunct="1">
              <a:defRPr/>
            </a:pPr>
            <a:r>
              <a:rPr lang="en-US" dirty="0" smtClean="0"/>
              <a:t>Includes formatting mechanisms (lists, paragraphs, rendering information, etc.)</a:t>
            </a:r>
          </a:p>
          <a:p>
            <a:pPr lvl="1" eaLnBrk="1" hangingPunct="1">
              <a:defRPr/>
            </a:pPr>
            <a:r>
              <a:rPr lang="en-US" dirty="0" smtClean="0"/>
              <a:t>Documents it’s intended for have a less predictable structure than metadata structure standards expect</a:t>
            </a:r>
          </a:p>
          <a:p>
            <a:pPr lvl="1" eaLnBrk="1" hangingPunct="1">
              <a:defRPr/>
            </a:pPr>
            <a:r>
              <a:rPr lang="en-US" dirty="0" smtClean="0"/>
              <a:t>Tag features as they appear, rather than looking for data to fit into a specific field</a:t>
            </a:r>
          </a:p>
          <a:p>
            <a:pPr eaLnBrk="1" hangingPunct="1">
              <a:defRPr/>
            </a:pPr>
            <a:r>
              <a:rPr lang="en-US" dirty="0" smtClean="0"/>
              <a:t>But is still the primary source of </a:t>
            </a:r>
            <a:r>
              <a:rPr lang="en-US" i="1" dirty="0" smtClean="0"/>
              <a:t>descriptive metadata</a:t>
            </a:r>
            <a:r>
              <a:rPr lang="en-US" dirty="0" smtClean="0"/>
              <a:t> for archival collections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D00BE-3613-4738-9192-F2F07A8C4F1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simultaneous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Collection-level record</a:t>
            </a:r>
          </a:p>
          <a:p>
            <a:pPr lvl="1" eaLnBrk="1" hangingPunct="1">
              <a:defRPr/>
            </a:pPr>
            <a:r>
              <a:rPr lang="en-US" dirty="0" smtClean="0"/>
              <a:t>Generally in MARC</a:t>
            </a:r>
          </a:p>
          <a:p>
            <a:pPr lvl="1" eaLnBrk="1" hangingPunct="1">
              <a:defRPr/>
            </a:pPr>
            <a:r>
              <a:rPr lang="en-US" dirty="0" smtClean="0"/>
              <a:t>Goal is to alert researchers to the presence of a collection and lead them to the…</a:t>
            </a:r>
          </a:p>
          <a:p>
            <a:pPr eaLnBrk="1" hangingPunct="1">
              <a:defRPr/>
            </a:pPr>
            <a:r>
              <a:rPr lang="en-US" dirty="0" smtClean="0"/>
              <a:t>Multi-level finding aid</a:t>
            </a:r>
          </a:p>
          <a:p>
            <a:pPr lvl="1" eaLnBrk="1" hangingPunct="1">
              <a:defRPr/>
            </a:pPr>
            <a:r>
              <a:rPr lang="en-US" dirty="0" smtClean="0"/>
              <a:t>Might be in Word, HTML, EAD</a:t>
            </a:r>
          </a:p>
          <a:p>
            <a:pPr lvl="1" eaLnBrk="1" hangingPunct="1">
              <a:defRPr/>
            </a:pPr>
            <a:r>
              <a:rPr lang="en-US" dirty="0" smtClean="0"/>
              <a:t>Goal is to help researchers understand the collection, and to help them decide which parts of it they wish to access</a:t>
            </a:r>
          </a:p>
          <a:p>
            <a:pPr eaLnBrk="1" hangingPunct="1">
              <a:defRPr/>
            </a:pPr>
            <a:r>
              <a:rPr lang="en-US" dirty="0" smtClean="0"/>
              <a:t>Item-level description</a:t>
            </a:r>
          </a:p>
          <a:p>
            <a:pPr lvl="1" eaLnBrk="1" hangingPunct="1">
              <a:defRPr/>
            </a:pPr>
            <a:r>
              <a:rPr lang="en-US" dirty="0" smtClean="0"/>
              <a:t>Not </a:t>
            </a:r>
            <a:r>
              <a:rPr lang="en-US" dirty="0" smtClean="0"/>
              <a:t>commonly used in archives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Might be in EAD, MODS, Dublin Core, etc.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381AA-429C-4779-8721-16E3C19D0F83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useful EAD resources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EAD2002 Tag Library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EAD Application Guidelines </a:t>
            </a:r>
            <a:r>
              <a:rPr lang="en-US" dirty="0" smtClean="0"/>
              <a:t>(for EAD 1.0!)</a:t>
            </a:r>
          </a:p>
          <a:p>
            <a:pPr eaLnBrk="1" hangingPunct="1"/>
            <a:r>
              <a:rPr lang="en-US" dirty="0" smtClean="0">
                <a:hlinkClick r:id="rId4"/>
              </a:rPr>
              <a:t>RLG EAD Best Practice Guidelines</a:t>
            </a:r>
            <a:endParaRPr lang="en-US" dirty="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3CFA7-F798-4DBC-B122-430148233723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58"/>
            <a:ext cx="8229600" cy="1143000"/>
          </a:xfrm>
        </p:spPr>
        <p:txBody>
          <a:bodyPr/>
          <a:lstStyle/>
          <a:p>
            <a:r>
              <a:rPr lang="en-US" dirty="0" smtClean="0"/>
              <a:t>And here’s some EAD!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S581: Archives and Records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8C64C-300E-41E6-BE1F-813BD8F7AC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017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465938" cy="55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terminology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smtClean="0"/>
              <a:t>Element</a:t>
            </a:r>
          </a:p>
          <a:p>
            <a:pPr lvl="1" eaLnBrk="1" hangingPunct="1">
              <a:defRPr/>
            </a:pPr>
            <a:r>
              <a:rPr lang="en-US" sz="2400" dirty="0" smtClean="0"/>
              <a:t>Also called a “tag”</a:t>
            </a:r>
          </a:p>
          <a:p>
            <a:pPr lvl="1" eaLnBrk="1" hangingPunct="1">
              <a:defRPr/>
            </a:pPr>
            <a:r>
              <a:rPr lang="en-US" sz="2400" dirty="0" smtClean="0"/>
              <a:t>Element name surrounded by brackets, e.g., &lt;</a:t>
            </a:r>
            <a:r>
              <a:rPr lang="en-US" sz="2400" dirty="0" err="1" smtClean="0"/>
              <a:t>unitdate</a:t>
            </a:r>
            <a:r>
              <a:rPr lang="en-US" sz="2400" dirty="0" smtClean="0"/>
              <a:t>&gt;</a:t>
            </a:r>
          </a:p>
          <a:p>
            <a:pPr lvl="1" eaLnBrk="1" hangingPunct="1">
              <a:defRPr/>
            </a:pPr>
            <a:r>
              <a:rPr lang="en-US" sz="2400" dirty="0" smtClean="0"/>
              <a:t>“Opens” &lt;</a:t>
            </a:r>
            <a:r>
              <a:rPr lang="en-US" sz="2400" dirty="0" err="1" smtClean="0"/>
              <a:t>unitdate</a:t>
            </a:r>
            <a:r>
              <a:rPr lang="en-US" sz="2400" dirty="0" smtClean="0"/>
              <a:t>&gt; and “closes” &lt;/</a:t>
            </a:r>
            <a:r>
              <a:rPr lang="en-US" sz="2400" dirty="0" err="1" smtClean="0"/>
              <a:t>unitdate</a:t>
            </a:r>
            <a:r>
              <a:rPr lang="en-US" sz="2400" dirty="0" smtClean="0"/>
              <a:t>&gt;</a:t>
            </a:r>
          </a:p>
          <a:p>
            <a:pPr eaLnBrk="1" hangingPunct="1">
              <a:defRPr/>
            </a:pPr>
            <a:r>
              <a:rPr lang="en-US" sz="2800" dirty="0" smtClean="0"/>
              <a:t>Attribute</a:t>
            </a:r>
          </a:p>
          <a:p>
            <a:pPr lvl="1" eaLnBrk="1" hangingPunct="1">
              <a:defRPr/>
            </a:pPr>
            <a:r>
              <a:rPr lang="en-US" sz="2400" dirty="0" smtClean="0"/>
              <a:t>Name/value pair that applies to the element and its content</a:t>
            </a:r>
          </a:p>
          <a:p>
            <a:pPr lvl="1" eaLnBrk="1" hangingPunct="1">
              <a:defRPr/>
            </a:pPr>
            <a:r>
              <a:rPr lang="en-US" sz="2400" dirty="0" smtClean="0"/>
              <a:t>Included within brackets, e.g., </a:t>
            </a:r>
            <a:br>
              <a:rPr lang="en-US" sz="2400" dirty="0" smtClean="0"/>
            </a:br>
            <a:r>
              <a:rPr lang="en-US" sz="2400" dirty="0" smtClean="0"/>
              <a:t>&lt;</a:t>
            </a:r>
            <a:r>
              <a:rPr lang="en-US" sz="2400" dirty="0" err="1" smtClean="0"/>
              <a:t>unitdate</a:t>
            </a:r>
            <a:r>
              <a:rPr lang="en-US" sz="2400" dirty="0" smtClean="0"/>
              <a:t> type=</a:t>
            </a:r>
            <a:r>
              <a:rPr lang="en-US" sz="2400" dirty="0" smtClean="0">
                <a:cs typeface="Times New Roman" pitchFamily="18" charset="0"/>
              </a:rPr>
              <a:t>"</a:t>
            </a:r>
            <a:r>
              <a:rPr lang="en-US" sz="2400" dirty="0" smtClean="0"/>
              <a:t>bulk</a:t>
            </a:r>
            <a:r>
              <a:rPr lang="en-US" sz="2400" dirty="0" smtClean="0">
                <a:cs typeface="Times New Roman" pitchFamily="18" charset="0"/>
              </a:rPr>
              <a:t>"</a:t>
            </a:r>
            <a:r>
              <a:rPr lang="en-US" sz="2400" dirty="0" smtClean="0"/>
              <a:t>&gt;</a:t>
            </a:r>
          </a:p>
          <a:p>
            <a:pPr eaLnBrk="1" hangingPunct="1">
              <a:defRPr/>
            </a:pPr>
            <a:r>
              <a:rPr lang="en-US" sz="2800" dirty="0" smtClean="0"/>
              <a:t>Value</a:t>
            </a:r>
          </a:p>
          <a:p>
            <a:pPr lvl="1" eaLnBrk="1" hangingPunct="1">
              <a:defRPr/>
            </a:pPr>
            <a:r>
              <a:rPr lang="en-US" sz="2400" dirty="0" smtClean="0"/>
              <a:t>What’s within an element, e.g. &lt;tag&gt;value&lt;/tag&gt;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F672B-0338-4BA9-BDC8-A451A603C04F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must be nested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Called “parent” and “child”</a:t>
            </a:r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YES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 &lt;scopecontent&gt; </a:t>
            </a:r>
            <a:br>
              <a:rPr lang="en-US" smtClean="0"/>
            </a:br>
            <a:r>
              <a:rPr lang="en-US" smtClean="0"/>
              <a:t>	&lt;p&gt;Papers of the Lewis family…&lt;/p&gt;</a:t>
            </a:r>
            <a:br>
              <a:rPr lang="en-US" smtClean="0"/>
            </a:br>
            <a:r>
              <a:rPr lang="en-US" smtClean="0"/>
              <a:t>&lt;/scopecontent&gt;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NO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&lt;scopecontent&gt; &lt;p&gt;Papers of the Lewis family…&lt;/scopecontent&gt;&lt;/p&gt;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8E2014-C85E-4BB2-B84D-5546DD93C2A4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smtClean="0">
                <a:hlinkClick r:id="rId2"/>
              </a:rPr>
              <a:t>EAD Tag Library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Description defines some attributes</a:t>
            </a:r>
          </a:p>
          <a:p>
            <a:r>
              <a:rPr lang="en-US" smtClean="0"/>
              <a:t>May contain</a:t>
            </a:r>
          </a:p>
          <a:p>
            <a:r>
              <a:rPr lang="en-US" smtClean="0"/>
              <a:t>May occur within</a:t>
            </a:r>
          </a:p>
          <a:p>
            <a:r>
              <a:rPr lang="en-US" smtClean="0"/>
              <a:t>Attributes</a:t>
            </a:r>
          </a:p>
          <a:p>
            <a:r>
              <a:rPr lang="en-US" smtClean="0"/>
              <a:t>Examples</a:t>
            </a:r>
          </a:p>
          <a:p>
            <a:r>
              <a:rPr lang="en-US" smtClean="0"/>
              <a:t>Look to the Application Guidelines if something not defined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10/26/10</a:t>
            </a:r>
            <a:endParaRPr lang="en-US">
              <a:latin typeface="Arial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271F23-DC2C-4978-BB60-10902A4959D5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S581: Archives and Records Management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adrant">
  <a:themeElements>
    <a:clrScheme name="1_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1_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1062</Words>
  <Application>Microsoft Office PowerPoint</Application>
  <PresentationFormat>On-screen Show (4:3)</PresentationFormat>
  <Paragraphs>234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Times New Roman</vt:lpstr>
      <vt:lpstr>Arial</vt:lpstr>
      <vt:lpstr>Wingdings</vt:lpstr>
      <vt:lpstr>Quadrant</vt:lpstr>
      <vt:lpstr>1_Quadrant</vt:lpstr>
      <vt:lpstr>Overview of EAD</vt:lpstr>
      <vt:lpstr>Basics of EAD</vt:lpstr>
      <vt:lpstr>EAD as a markup language</vt:lpstr>
      <vt:lpstr>Multiple simultaneous descriptions</vt:lpstr>
      <vt:lpstr>Some useful EAD resources</vt:lpstr>
      <vt:lpstr>And here’s some EAD!</vt:lpstr>
      <vt:lpstr>XML terminology</vt:lpstr>
      <vt:lpstr>Elements must be nested</vt:lpstr>
      <vt:lpstr>Using the EAD Tag Library</vt:lpstr>
      <vt:lpstr>EAD is inherently flexible</vt:lpstr>
      <vt:lpstr>Basic EAD structure</vt:lpstr>
      <vt:lpstr>&lt;archdesc&gt;</vt:lpstr>
      <vt:lpstr>&lt;did&gt;</vt:lpstr>
      <vt:lpstr>Other main &lt;archdesc&gt; subelements</vt:lpstr>
      <vt:lpstr>You also might find useful…</vt:lpstr>
      <vt:lpstr>Intellectual structure: the &lt;dsc&gt;</vt:lpstr>
      <vt:lpstr>&lt;c0x&gt; attributes and subelements</vt:lpstr>
      <vt:lpstr>&lt;eadheader&gt; vs. &lt;frontmatter&gt;</vt:lpstr>
      <vt:lpstr>Required &lt;eadheader&gt; elements</vt:lpstr>
      <vt:lpstr>&lt;filedesc&gt;</vt:lpstr>
      <vt:lpstr>That’s not remotely all!</vt:lpstr>
      <vt:lpstr>For more information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Workshop</dc:title>
  <dc:creator>Jenn Riley</dc:creator>
  <cp:lastModifiedBy>jenlrile</cp:lastModifiedBy>
  <cp:revision>137</cp:revision>
  <dcterms:created xsi:type="dcterms:W3CDTF">2007-05-05T19:44:53Z</dcterms:created>
  <dcterms:modified xsi:type="dcterms:W3CDTF">2010-10-26T02:46:30Z</dcterms:modified>
</cp:coreProperties>
</file>